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Ubuntu"/>
      <p:regular r:id="rId71"/>
      <p:bold r:id="rId72"/>
      <p:italic r:id="rId73"/>
      <p:boldItalic r:id="rId74"/>
    </p:embeddedFont>
    <p:embeddedFont>
      <p:font typeface="Raleway"/>
      <p:regular r:id="rId75"/>
      <p:bold r:id="rId76"/>
      <p:italic r:id="rId77"/>
      <p:boldItalic r:id="rId78"/>
    </p:embeddedFont>
    <p:embeddedFont>
      <p:font typeface="Bitter"/>
      <p:regular r:id="rId79"/>
      <p:bold r:id="rId80"/>
      <p:italic r:id="rId81"/>
      <p:boldItalic r:id="rId82"/>
    </p:embeddedFont>
    <p:embeddedFont>
      <p:font typeface="Merriweather"/>
      <p:regular r:id="rId83"/>
      <p:bold r:id="rId84"/>
      <p:italic r:id="rId85"/>
      <p:boldItalic r:id="rId86"/>
    </p:embeddedFont>
    <p:embeddedFont>
      <p:font typeface="Alegreya"/>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erriweather-bold.fntdata"/><Relationship Id="rId83" Type="http://schemas.openxmlformats.org/officeDocument/2006/relationships/font" Target="fonts/Merriweather-regular.fntdata"/><Relationship Id="rId42" Type="http://schemas.openxmlformats.org/officeDocument/2006/relationships/slide" Target="slides/slide36.xml"/><Relationship Id="rId86" Type="http://schemas.openxmlformats.org/officeDocument/2006/relationships/font" Target="fonts/Merriweather-boldItalic.fntdata"/><Relationship Id="rId41" Type="http://schemas.openxmlformats.org/officeDocument/2006/relationships/slide" Target="slides/slide35.xml"/><Relationship Id="rId85" Type="http://schemas.openxmlformats.org/officeDocument/2006/relationships/font" Target="fonts/Merriweather-italic.fntdata"/><Relationship Id="rId44" Type="http://schemas.openxmlformats.org/officeDocument/2006/relationships/slide" Target="slides/slide38.xml"/><Relationship Id="rId88" Type="http://schemas.openxmlformats.org/officeDocument/2006/relationships/font" Target="fonts/Alegreya-bold.fntdata"/><Relationship Id="rId43" Type="http://schemas.openxmlformats.org/officeDocument/2006/relationships/slide" Target="slides/slide37.xml"/><Relationship Id="rId87" Type="http://schemas.openxmlformats.org/officeDocument/2006/relationships/font" Target="fonts/Alegreya-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Alegreya-italic.fntdata"/><Relationship Id="rId80" Type="http://schemas.openxmlformats.org/officeDocument/2006/relationships/font" Target="fonts/Bitter-bold.fntdata"/><Relationship Id="rId82" Type="http://schemas.openxmlformats.org/officeDocument/2006/relationships/font" Target="fonts/Bitter-boldItalic.fntdata"/><Relationship Id="rId81" Type="http://schemas.openxmlformats.org/officeDocument/2006/relationships/font" Target="fonts/Bitt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Ubuntu-italic.fntdata"/><Relationship Id="rId72" Type="http://schemas.openxmlformats.org/officeDocument/2006/relationships/font" Target="fonts/Ubuntu-bold.fntdata"/><Relationship Id="rId31" Type="http://schemas.openxmlformats.org/officeDocument/2006/relationships/slide" Target="slides/slide25.xml"/><Relationship Id="rId75" Type="http://schemas.openxmlformats.org/officeDocument/2006/relationships/font" Target="fonts/Raleway-regular.fntdata"/><Relationship Id="rId30" Type="http://schemas.openxmlformats.org/officeDocument/2006/relationships/slide" Target="slides/slide24.xml"/><Relationship Id="rId74" Type="http://schemas.openxmlformats.org/officeDocument/2006/relationships/font" Target="fonts/Ubuntu-boldItalic.fntdata"/><Relationship Id="rId33" Type="http://schemas.openxmlformats.org/officeDocument/2006/relationships/slide" Target="slides/slide27.xml"/><Relationship Id="rId77" Type="http://schemas.openxmlformats.org/officeDocument/2006/relationships/font" Target="fonts/Raleway-italic.fntdata"/><Relationship Id="rId32" Type="http://schemas.openxmlformats.org/officeDocument/2006/relationships/slide" Target="slides/slide26.xml"/><Relationship Id="rId76" Type="http://schemas.openxmlformats.org/officeDocument/2006/relationships/font" Target="fonts/Raleway-bold.fntdata"/><Relationship Id="rId35" Type="http://schemas.openxmlformats.org/officeDocument/2006/relationships/slide" Target="slides/slide29.xml"/><Relationship Id="rId79" Type="http://schemas.openxmlformats.org/officeDocument/2006/relationships/font" Target="fonts/Bitter-regular.fntdata"/><Relationship Id="rId34" Type="http://schemas.openxmlformats.org/officeDocument/2006/relationships/slide" Target="slides/slide28.xml"/><Relationship Id="rId78" Type="http://schemas.openxmlformats.org/officeDocument/2006/relationships/font" Target="fonts/Raleway-boldItalic.fntdata"/><Relationship Id="rId71" Type="http://schemas.openxmlformats.org/officeDocument/2006/relationships/font" Target="fonts/Ubuntu-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Alegreya-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0f3d1d8e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0f3d1d8e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0f3d1d8e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0f3d1d8e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0f3d1d8e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0f3d1d8e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0ce0e701e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0ce0e701e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separates ICA from PCA? As we just showed, PCA identifies uncorrelated (i.e. orthogonal) directions of maximal variance. However, ICA identifies statistically independent patterns in the data. Independence means that knowledge of one variable does not give any information about the other variable. In the table below, we see that a correlated point cloud has a nice linear trend. If we know a value of x, we can predict the value of y with some error. However, an uncorrelated dependent data cloud has no linear trend, as shown by the U-shaped cloud. However, there is a shape to the cloud that could be fit by a non-linear function. For two variables to be independent, they must be uncorrelated, as shown by the bottom-right cloud. If you imagine making vertical slices of this data-cloud, the probability distribution across every slice would be constant. Therefore, knowledge of x does not give any information about y. By definition, you cannot have a correlated and independent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we show two independent variables. If we mix these variables together using some mixing matrix, we contort the point cloud into the top-right observation cloud. Applying PCA to this observation cloud results in the first component pointing in the direction of maximal variance, and the second component being orthogonal to the first. However, ICA identifies non-orthogonal directions such that the projections of the genes onto the directions are independent. One way to visualize the projections is to take each point, and move it perpendicularly to the each axis to get the loading on each component. When we do this for the PCA axes, we recover the point cloud to the bottom-left. However the ICA projections almost exactly reproduce the original sources. Note that the PCA projection looks like a rotated version of the ICA projection.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an important slide -- not terribly clear -- maybe break into two slides -- I may try suggest how]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0ce0e701e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0ce0e701e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ICA requires a bit more math than PCA, so we will review the algorithm in broad strokes. There are multiple algorithms to perform ICA, and the FastICA algorithm is one that performs well. On the right, we see the original sources, and then the mixed sources. The scatter plot of the two sources is shown next to the signals, with the distribution shown on each axis. Notice that the mixed signals look much more like a gaussian distribution than the original signals. This is due to the central limit theory of statistics, which states that the summation of two random variables is more gaussian than either of the two original variables. This theory underlies the intuition behind the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step of the algorithm is to center the data, such that the mean of each sample is 0. We then whiten the data, which means that we remove all correlations. We can do this using SVD. After applying SVD (plus an additional step), we achieve our whitened data. If you examine the scatterplot to the right, you will see that the variance in any direction is 1. This is why whitening is also commonly called sphering.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whitened scatterplot looks very similar to the original data, but just rotated. The FastICA algorithm rotates the data until the projections on each axis look as non-gaussian as possible. Once this is achieved, the algorithm stops, and we see that we have found the original sources.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0ce0e701e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0ce0e701e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0f3d1d8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0f3d1d8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0ce0e701e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0ce0e701e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0ce0e701e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0ce0e701e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ICA can detect more relevant signals than PCA, it has more limitations. First, ICA cannot discriminate between two gaussian sources. Therefore, if you have multiple sources of gaussian noise in your dataset, ICA will not be able to separate the two. This can be visualized by projecting the data to the left in any direction. No matter where you point, the projection will always look gaussian, limiting the ability of FastICA to find non-gaussian sources. This causes ICA to require high-quality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limitation is that ICA is a stochastic algorithm that may not find a global optimum. Therefore, you must run ICA 20-100 times and only keep components that consistantly arise.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Unlike PCA, ICA does not provide an intrinsic order to components. This is because most components in ICA have biologically relevant meanings. However, you may order your components by the norm of the mixing matrix, in order to see which components have the largest effects on your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ICA does not reduce dimensionality. If you would like to remove noise first, you can run PCA or SVD and remove some components before running ICA. This tends to help alleviate limitation #1.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0ce0e701e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0ce0e701e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c54fd48ab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c54fd48ab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0ce0e701e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0ce0e701e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0ce0e701e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0ce0e701e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0f3d1d8e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0f3d1d8e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0f3d1d8ee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0f3d1d8ee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0f3d1d8ee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0f3d1d8ee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c54fd48ab_0_19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ec54fd48ab_0_19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generated in the same lab with the same protocol</a:t>
            </a:r>
            <a:endParaRPr/>
          </a:p>
          <a:p>
            <a:pPr indent="0" lvl="0" marL="0" rtl="0" algn="l">
              <a:lnSpc>
                <a:spcPct val="100000"/>
              </a:lnSpc>
              <a:spcBef>
                <a:spcPts val="0"/>
              </a:spcBef>
              <a:spcAft>
                <a:spcPts val="0"/>
              </a:spcAft>
              <a:buSzPts val="1100"/>
              <a:buNone/>
            </a:pPr>
            <a:r>
              <a:rPr lang="en"/>
              <a:t>This consistency allows us to compare transcriptomics data across experiments spanning...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0f3d1d8ee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0f3d1d8ee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 ratio increases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0f3d1d8ee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0f3d1d8ee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use this older data to further contextualize new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amenable characteristic of i-modulons is that they are very robust to new data. As our lab continues to generate more expression datasets, the addition of these datasets does not seem to significantly perturb the previously computed structure. In this graph, each circle represents a subset of our data. Each node is an i-modulon, and the arrows show how well these i-modulons are conserved. In general, regulatory i-modulons are highly conserved, whereas uncharacterized i-modulons tend to get lost, indicating they may just represent noise in the dataset.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c54fd48ab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c54fd48ab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0f3d1d8ee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0f3d1d8ee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0ce0e701e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0ce0e701e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0f3d1d8ee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0f3d1d8ee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0ce0e701e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0ce0e701e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00ce0e701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00ce0e701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c54fd48ab_0_20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ec54fd48ab_0_2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how do the S and A matrix work together to recreate the expression matrix? I’ll illustrate this through the Cra I-modulon. Here, you see a representation of glycolysis, with glucose on top and the TCA cycle below. Cra is the major regulator of glycolysis, and it is activated by fructose-1-phospmodulhate.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 i-modulon is defined as a group of independently modulated genes. To make things simple, we designate a baseline condition (WT glucose M9 minimal media), so we can interpret the condition-specific activities.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0f3d1d8ee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00f3d1d8e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0f3d1d8e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00f3d1d8e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c54fd48ab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c54fd48ab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0f3d1d8ee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00f3d1d8ee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0f3d1d8ee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0f3d1d8ee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0f3d1d8ee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0f3d1d8ee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0ce0e70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0ce0e70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00f3d1d8ee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00f3d1d8ee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0f3d1d8ee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00f3d1d8ee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00f3d1d8ee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00f3d1d8ee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0f3d1d8ee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0f3d1d8ee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0f3d1d8e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0f3d1d8e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given this structure, some interesting properties emerge from the dataset. For example, some the expression level of some regulators are highly correlated with their activity levels. However, many regulator activities are not correlated with their expression levels, indicating a different driver of regulator activity, such as phosphorylation. In other cases, a minimum expression level is required for regulator expression.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compare i-modulon activities to physiological characteristics. For example, we see that the translation i-modulon activity, which consists of mostly ribosomal subunit genes, is correlated with the measured growth rate.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0f3d1d8ee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0f3d1d8ee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00f3d1d8e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00f3d1d8e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c54fd48ab_0_2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c54fd48ab_0_2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c54fd48ab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c54fd48ab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0ce0e701e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00ce0e701e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0ce0e701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0ce0e701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00f3d1d8ee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00f3d1d8ee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c54fd48ab_0_20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ec54fd48ab_0_20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Strains evolved for the fastest growth rate on laboratory media tended to acquire mutations in RNA polymerase, which significantly reduce the expression of stress-related proteins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ec54fd48ab_0_2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ec54fd48ab_0_20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When we plot the RpoS i-modulon activities against another i-modulon enriched in translational machinery, we see a clear trade-off between growth and stress. We also see that strains with specific mutations knocked-in to RNA polymerase shift along this trend line, increasing translational activity and reducing the expression of stress functions.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is a global response that you cannot detect using methods such as differential gene expression.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c54fd48ab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ec54fd48ab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c54fd48ab_0_3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ec54fd48ab_0_3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c54fd48ab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c54fd48ab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ec54fd48ab_0_2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ec54fd48ab_0_2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c54fd48ab_0_2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c54fd48ab_0_2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0f3d1d8ee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0f3d1d8ee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with my remaining time, I’ll zoom in on a few recent studies that we analyzed using ICA.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00f3d1d8e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00f3d1d8e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0ce0e701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0ce0e701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00f3d1d8ee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00f3d1d8ee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c54fd48ab_0_2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c54fd48ab_0_2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c54fd48ab_0_2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c54fd48ab_0_2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ec54fd48ab_0_2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ec54fd48ab_0_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ec54fd48ab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ec54fd48ab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0f3d1d8e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0f3d1d8e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0f3d1d8e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0f3d1d8e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0f3d1d8e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0f3d1d8e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13294B"/>
              </a:buClr>
              <a:buSzPts val="4800"/>
              <a:buFont typeface="Raleway"/>
              <a:buNone/>
              <a:defRPr i="0" sz="4800" u="none" cap="none" strike="noStrike">
                <a:solidFill>
                  <a:srgbClr val="13294B"/>
                </a:solidFill>
                <a:latin typeface="Raleway"/>
                <a:ea typeface="Raleway"/>
                <a:cs typeface="Raleway"/>
                <a:sym typeface="Raleway"/>
              </a:defRPr>
            </a:lvl1pPr>
            <a:lvl2pPr lvl="1"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2pPr>
            <a:lvl3pPr lvl="2"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3pPr>
            <a:lvl4pPr lvl="3"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4pPr>
            <a:lvl5pPr lvl="4"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5pPr>
            <a:lvl6pPr lvl="5"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6pPr>
            <a:lvl7pPr lvl="6"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7pPr>
            <a:lvl8pPr lvl="7"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8pPr>
            <a:lvl9pPr lvl="8"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9pPr>
          </a:lstStyle>
          <a:p/>
        </p:txBody>
      </p:sp>
      <p:sp>
        <p:nvSpPr>
          <p:cNvPr id="13" name="Google Shape;13;p2"/>
          <p:cNvSpPr txBox="1"/>
          <p:nvPr>
            <p:ph idx="1" type="subTitle"/>
          </p:nvPr>
        </p:nvSpPr>
        <p:spPr>
          <a:xfrm>
            <a:off x="685800" y="2763853"/>
            <a:ext cx="7772400" cy="7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D7076"/>
              </a:buClr>
              <a:buSzPts val="2400"/>
              <a:buNone/>
              <a:defRPr i="0" sz="2400" u="none" cap="none" strike="noStrike">
                <a:solidFill>
                  <a:srgbClr val="6D7076"/>
                </a:solidFil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cxnSp>
        <p:nvCxnSpPr>
          <p:cNvPr id="14" name="Google Shape;14;p2"/>
          <p:cNvCxnSpPr/>
          <p:nvPr/>
        </p:nvCxnSpPr>
        <p:spPr>
          <a:xfrm>
            <a:off x="1085250" y="2741126"/>
            <a:ext cx="6973500" cy="0"/>
          </a:xfrm>
          <a:prstGeom prst="straightConnector1">
            <a:avLst/>
          </a:prstGeom>
          <a:noFill/>
          <a:ln cap="flat" cmpd="sng" w="19050">
            <a:solidFill>
              <a:srgbClr val="C69214"/>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knowledgements">
  <p:cSld name="CUSTOM_2_1">
    <p:spTree>
      <p:nvGrpSpPr>
        <p:cNvPr id="50" name="Shape 50"/>
        <p:cNvGrpSpPr/>
        <p:nvPr/>
      </p:nvGrpSpPr>
      <p:grpSpPr>
        <a:xfrm>
          <a:off x="0" y="0"/>
          <a:ext cx="0" cy="0"/>
          <a:chOff x="0" y="0"/>
          <a:chExt cx="0" cy="0"/>
        </a:xfrm>
      </p:grpSpPr>
      <p:sp>
        <p:nvSpPr>
          <p:cNvPr id="51" name="Google Shape;51;p11"/>
          <p:cNvSpPr txBox="1"/>
          <p:nvPr>
            <p:ph idx="1" type="subTitle"/>
          </p:nvPr>
        </p:nvSpPr>
        <p:spPr>
          <a:xfrm>
            <a:off x="1071600" y="10750"/>
            <a:ext cx="7000800" cy="7143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b="1" sz="2400">
                <a:solidFill>
                  <a:srgbClr val="0761AF"/>
                </a:solidFill>
                <a:latin typeface="Bitter"/>
                <a:ea typeface="Bitter"/>
                <a:cs typeface="Bitter"/>
                <a:sym typeface="Bitter"/>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52" name="Google Shape;52;p11"/>
          <p:cNvSpPr txBox="1"/>
          <p:nvPr>
            <p:ph idx="2" type="subTitle"/>
          </p:nvPr>
        </p:nvSpPr>
        <p:spPr>
          <a:xfrm>
            <a:off x="344700" y="690600"/>
            <a:ext cx="4221000" cy="35646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400">
                <a:solidFill>
                  <a:srgbClr val="6D7076"/>
                </a:solidFill>
                <a:latin typeface="Alegreya"/>
                <a:ea typeface="Alegreya"/>
                <a:cs typeface="Alegreya"/>
                <a:sym typeface="Alegreya"/>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53" name="Google Shape;53;p11"/>
          <p:cNvSpPr/>
          <p:nvPr/>
        </p:nvSpPr>
        <p:spPr>
          <a:xfrm>
            <a:off x="0" y="4255200"/>
            <a:ext cx="9144000" cy="88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55" name="Shape 55"/>
        <p:cNvGrpSpPr/>
        <p:nvPr/>
      </p:nvGrpSpPr>
      <p:grpSpPr>
        <a:xfrm>
          <a:off x="0" y="0"/>
          <a:ext cx="0" cy="0"/>
          <a:chOff x="0" y="0"/>
          <a:chExt cx="0" cy="0"/>
        </a:xfrm>
      </p:grpSpPr>
      <p:sp>
        <p:nvSpPr>
          <p:cNvPr id="56" name="Google Shape;56;p1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Bitter"/>
              <a:buNone/>
              <a:defRPr sz="3600">
                <a:latin typeface="Bitter"/>
                <a:ea typeface="Bitter"/>
                <a:cs typeface="Bitter"/>
                <a:sym typeface="Bitter"/>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58" name="Shape 58"/>
        <p:cNvGrpSpPr/>
        <p:nvPr/>
      </p:nvGrpSpPr>
      <p:grpSpPr>
        <a:xfrm>
          <a:off x="0" y="0"/>
          <a:ext cx="0" cy="0"/>
          <a:chOff x="0" y="0"/>
          <a:chExt cx="0" cy="0"/>
        </a:xfrm>
      </p:grpSpPr>
      <p:sp>
        <p:nvSpPr>
          <p:cNvPr id="59" name="Google Shape;59;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3"/>
          <p:cNvSpPr txBox="1"/>
          <p:nvPr>
            <p:ph idx="12" type="sldNum"/>
          </p:nvPr>
        </p:nvSpPr>
        <p:spPr>
          <a:xfrm>
            <a:off x="4297650" y="4947446"/>
            <a:ext cx="548700" cy="213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3">
  <p:cSld name="SECTION_HEADER_3">
    <p:spTree>
      <p:nvGrpSpPr>
        <p:cNvPr id="61" name="Shape 61"/>
        <p:cNvGrpSpPr/>
        <p:nvPr/>
      </p:nvGrpSpPr>
      <p:grpSpPr>
        <a:xfrm>
          <a:off x="0" y="0"/>
          <a:ext cx="0" cy="0"/>
          <a:chOff x="0" y="0"/>
          <a:chExt cx="0" cy="0"/>
        </a:xfrm>
      </p:grpSpPr>
      <p:sp>
        <p:nvSpPr>
          <p:cNvPr id="62" name="Google Shape;62;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457200" y="3"/>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13294B"/>
              </a:buClr>
              <a:buSzPts val="3000"/>
              <a:buFont typeface="Raleway"/>
              <a:buNone/>
              <a:defRPr sz="3000">
                <a:solidFill>
                  <a:srgbClr val="13294B"/>
                </a:solidFill>
                <a:latin typeface="Raleway"/>
                <a:ea typeface="Raleway"/>
                <a:cs typeface="Raleway"/>
                <a:sym typeface="Raleway"/>
              </a:defRPr>
            </a:lvl1pPr>
            <a:lvl2pPr lvl="1" rtl="0" algn="l">
              <a:spcBef>
                <a:spcPts val="0"/>
              </a:spcBef>
              <a:spcAft>
                <a:spcPts val="0"/>
              </a:spcAft>
              <a:buClr>
                <a:srgbClr val="13294B"/>
              </a:buClr>
              <a:buSzPts val="3600"/>
              <a:buFont typeface="Raleway"/>
              <a:buNone/>
              <a:defRPr sz="3600">
                <a:solidFill>
                  <a:srgbClr val="13294B"/>
                </a:solidFill>
                <a:latin typeface="Raleway"/>
                <a:ea typeface="Raleway"/>
                <a:cs typeface="Raleway"/>
                <a:sym typeface="Raleway"/>
              </a:defRPr>
            </a:lvl2pPr>
            <a:lvl3pPr lvl="2" rtl="0" algn="l">
              <a:spcBef>
                <a:spcPts val="0"/>
              </a:spcBef>
              <a:spcAft>
                <a:spcPts val="0"/>
              </a:spcAft>
              <a:buClr>
                <a:srgbClr val="13294B"/>
              </a:buClr>
              <a:buSzPts val="3600"/>
              <a:buFont typeface="Raleway"/>
              <a:buNone/>
              <a:defRPr sz="3600">
                <a:solidFill>
                  <a:srgbClr val="13294B"/>
                </a:solidFill>
                <a:latin typeface="Raleway"/>
                <a:ea typeface="Raleway"/>
                <a:cs typeface="Raleway"/>
                <a:sym typeface="Raleway"/>
              </a:defRPr>
            </a:lvl3pPr>
            <a:lvl4pPr lvl="3" rtl="0" algn="l">
              <a:spcBef>
                <a:spcPts val="0"/>
              </a:spcBef>
              <a:spcAft>
                <a:spcPts val="0"/>
              </a:spcAft>
              <a:buClr>
                <a:srgbClr val="13294B"/>
              </a:buClr>
              <a:buSzPts val="3600"/>
              <a:buFont typeface="Raleway"/>
              <a:buNone/>
              <a:defRPr sz="3600">
                <a:solidFill>
                  <a:srgbClr val="13294B"/>
                </a:solidFill>
                <a:latin typeface="Raleway"/>
                <a:ea typeface="Raleway"/>
                <a:cs typeface="Raleway"/>
                <a:sym typeface="Raleway"/>
              </a:defRPr>
            </a:lvl4pPr>
            <a:lvl5pPr lvl="4" rtl="0" algn="l">
              <a:spcBef>
                <a:spcPts val="0"/>
              </a:spcBef>
              <a:spcAft>
                <a:spcPts val="0"/>
              </a:spcAft>
              <a:buClr>
                <a:srgbClr val="13294B"/>
              </a:buClr>
              <a:buSzPts val="3600"/>
              <a:buFont typeface="Raleway"/>
              <a:buNone/>
              <a:defRPr sz="3600">
                <a:solidFill>
                  <a:srgbClr val="13294B"/>
                </a:solidFill>
                <a:latin typeface="Raleway"/>
                <a:ea typeface="Raleway"/>
                <a:cs typeface="Raleway"/>
                <a:sym typeface="Raleway"/>
              </a:defRPr>
            </a:lvl5pPr>
            <a:lvl6pPr lvl="5" rtl="0" algn="l">
              <a:spcBef>
                <a:spcPts val="0"/>
              </a:spcBef>
              <a:spcAft>
                <a:spcPts val="0"/>
              </a:spcAft>
              <a:buClr>
                <a:srgbClr val="13294B"/>
              </a:buClr>
              <a:buSzPts val="3600"/>
              <a:buFont typeface="Raleway"/>
              <a:buNone/>
              <a:defRPr sz="3600">
                <a:solidFill>
                  <a:srgbClr val="13294B"/>
                </a:solidFill>
                <a:latin typeface="Raleway"/>
                <a:ea typeface="Raleway"/>
                <a:cs typeface="Raleway"/>
                <a:sym typeface="Raleway"/>
              </a:defRPr>
            </a:lvl6pPr>
            <a:lvl7pPr lvl="6" rtl="0" algn="l">
              <a:spcBef>
                <a:spcPts val="0"/>
              </a:spcBef>
              <a:spcAft>
                <a:spcPts val="0"/>
              </a:spcAft>
              <a:buClr>
                <a:srgbClr val="13294B"/>
              </a:buClr>
              <a:buSzPts val="3600"/>
              <a:buFont typeface="Raleway"/>
              <a:buNone/>
              <a:defRPr sz="3600">
                <a:solidFill>
                  <a:srgbClr val="13294B"/>
                </a:solidFill>
                <a:latin typeface="Raleway"/>
                <a:ea typeface="Raleway"/>
                <a:cs typeface="Raleway"/>
                <a:sym typeface="Raleway"/>
              </a:defRPr>
            </a:lvl7pPr>
            <a:lvl8pPr lvl="7" rtl="0" algn="l">
              <a:spcBef>
                <a:spcPts val="0"/>
              </a:spcBef>
              <a:spcAft>
                <a:spcPts val="0"/>
              </a:spcAft>
              <a:buClr>
                <a:srgbClr val="13294B"/>
              </a:buClr>
              <a:buSzPts val="3600"/>
              <a:buFont typeface="Raleway"/>
              <a:buNone/>
              <a:defRPr sz="3600">
                <a:solidFill>
                  <a:srgbClr val="13294B"/>
                </a:solidFill>
                <a:latin typeface="Raleway"/>
                <a:ea typeface="Raleway"/>
                <a:cs typeface="Raleway"/>
                <a:sym typeface="Raleway"/>
              </a:defRPr>
            </a:lvl8pPr>
            <a:lvl9pPr lvl="8" rtl="0" algn="l">
              <a:spcBef>
                <a:spcPts val="0"/>
              </a:spcBef>
              <a:spcAft>
                <a:spcPts val="0"/>
              </a:spcAft>
              <a:buClr>
                <a:srgbClr val="13294B"/>
              </a:buClr>
              <a:buSzPts val="3600"/>
              <a:buFont typeface="Raleway"/>
              <a:buNone/>
              <a:defRPr sz="3600">
                <a:solidFill>
                  <a:srgbClr val="13294B"/>
                </a:solidFill>
                <a:latin typeface="Raleway"/>
                <a:ea typeface="Raleway"/>
                <a:cs typeface="Raleway"/>
                <a:sym typeface="Raleway"/>
              </a:defRPr>
            </a:lvl9pPr>
          </a:lstStyle>
          <a:p/>
        </p:txBody>
      </p:sp>
      <p:sp>
        <p:nvSpPr>
          <p:cNvPr id="17" name="Google Shape;17;p3"/>
          <p:cNvSpPr txBox="1"/>
          <p:nvPr>
            <p:ph idx="1" type="body"/>
          </p:nvPr>
        </p:nvSpPr>
        <p:spPr>
          <a:xfrm>
            <a:off x="457200" y="969075"/>
            <a:ext cx="8229600" cy="3601500"/>
          </a:xfrm>
          <a:prstGeom prst="rect">
            <a:avLst/>
          </a:prstGeom>
          <a:noFill/>
          <a:ln>
            <a:noFill/>
          </a:ln>
        </p:spPr>
        <p:txBody>
          <a:bodyPr anchorCtr="0" anchor="t" bIns="91425" lIns="91425" spcFirstLastPara="1" rIns="91425" wrap="square" tIns="91425">
            <a:noAutofit/>
          </a:bodyPr>
          <a:lstStyle>
            <a:lvl1pPr indent="-342900" lvl="0" marL="457200" rtl="0">
              <a:spcBef>
                <a:spcPts val="480"/>
              </a:spcBef>
              <a:spcAft>
                <a:spcPts val="0"/>
              </a:spcAft>
              <a:buClr>
                <a:srgbClr val="0761AF"/>
              </a:buClr>
              <a:buSzPts val="1800"/>
              <a:buFont typeface="Alegreya"/>
              <a:buChar char="➢"/>
              <a:defRPr sz="1800">
                <a:solidFill>
                  <a:srgbClr val="0761AF"/>
                </a:solidFill>
                <a:latin typeface="Alegreya"/>
                <a:ea typeface="Alegreya"/>
                <a:cs typeface="Alegreya"/>
                <a:sym typeface="Alegreya"/>
              </a:defRPr>
            </a:lvl1pPr>
            <a:lvl2pPr indent="-330200" lvl="1" marL="914400" rtl="0">
              <a:spcBef>
                <a:spcPts val="0"/>
              </a:spcBef>
              <a:spcAft>
                <a:spcPts val="0"/>
              </a:spcAft>
              <a:buClr>
                <a:srgbClr val="6D7076"/>
              </a:buClr>
              <a:buSzPts val="1600"/>
              <a:buFont typeface="Alegreya"/>
              <a:buChar char="○"/>
              <a:defRPr sz="1600">
                <a:solidFill>
                  <a:srgbClr val="6D7076"/>
                </a:solidFill>
                <a:latin typeface="Alegreya"/>
                <a:ea typeface="Alegreya"/>
                <a:cs typeface="Alegreya"/>
                <a:sym typeface="Alegreya"/>
              </a:defRPr>
            </a:lvl2pPr>
            <a:lvl3pPr indent="-317500" lvl="2" marL="13716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3pPr>
            <a:lvl4pPr indent="-317500" lvl="3" marL="18288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4pPr>
            <a:lvl5pPr indent="-317500" lvl="4" marL="22860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5pPr>
            <a:lvl6pPr indent="-317500" lvl="5" marL="27432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6pPr>
            <a:lvl7pPr indent="-317500" lvl="6" marL="32004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7pPr>
            <a:lvl8pPr indent="-317500" lvl="7" marL="36576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8pPr>
            <a:lvl9pPr indent="-317500" lvl="8" marL="41148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60575" y="3"/>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13294B"/>
              </a:buClr>
              <a:buSzPts val="3600"/>
              <a:buFont typeface="Bitter"/>
              <a:buNone/>
              <a:defRPr b="1" sz="3600">
                <a:solidFill>
                  <a:srgbClr val="13294B"/>
                </a:solidFill>
                <a:latin typeface="Bitter"/>
                <a:ea typeface="Bitter"/>
                <a:cs typeface="Bitter"/>
                <a:sym typeface="Bitter"/>
              </a:defRPr>
            </a:lvl1pPr>
            <a:lvl2pPr lvl="1"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2pPr>
            <a:lvl3pPr lvl="2"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3pPr>
            <a:lvl4pPr lvl="3"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4pPr>
            <a:lvl5pPr lvl="4"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5pPr>
            <a:lvl6pPr lvl="5"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6pPr>
            <a:lvl7pPr lvl="6"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7pPr>
            <a:lvl8pPr lvl="7"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8pPr>
            <a:lvl9pPr lvl="8"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9pPr>
          </a:lstStyle>
          <a:p/>
        </p:txBody>
      </p:sp>
      <p:sp>
        <p:nvSpPr>
          <p:cNvPr id="20" name="Google Shape;20;p4"/>
          <p:cNvSpPr txBox="1"/>
          <p:nvPr>
            <p:ph idx="1" type="body"/>
          </p:nvPr>
        </p:nvSpPr>
        <p:spPr>
          <a:xfrm>
            <a:off x="457200" y="973925"/>
            <a:ext cx="3994500" cy="35982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rgbClr val="0761AF"/>
              </a:buClr>
              <a:buSzPts val="1800"/>
              <a:buFont typeface="Alegreya"/>
              <a:buChar char="➢"/>
              <a:defRPr sz="1800">
                <a:solidFill>
                  <a:srgbClr val="0761AF"/>
                </a:solidFill>
                <a:latin typeface="Alegreya"/>
                <a:ea typeface="Alegreya"/>
                <a:cs typeface="Alegreya"/>
                <a:sym typeface="Alegreya"/>
              </a:defRPr>
            </a:lvl1pPr>
            <a:lvl2pPr indent="-330200" lvl="1" marL="914400" rtl="0">
              <a:spcBef>
                <a:spcPts val="0"/>
              </a:spcBef>
              <a:spcAft>
                <a:spcPts val="0"/>
              </a:spcAft>
              <a:buClr>
                <a:srgbClr val="6D7076"/>
              </a:buClr>
              <a:buSzPts val="1600"/>
              <a:buFont typeface="Alegreya"/>
              <a:buChar char="○"/>
              <a:defRPr sz="1600">
                <a:solidFill>
                  <a:srgbClr val="6D7076"/>
                </a:solidFill>
                <a:latin typeface="Alegreya"/>
                <a:ea typeface="Alegreya"/>
                <a:cs typeface="Alegreya"/>
                <a:sym typeface="Alegreya"/>
              </a:defRPr>
            </a:lvl2pPr>
            <a:lvl3pPr indent="-317500" lvl="2" marL="13716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3pPr>
            <a:lvl4pPr indent="-317500" lvl="3" marL="18288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4pPr>
            <a:lvl5pPr indent="-317500" lvl="4" marL="22860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5pPr>
            <a:lvl6pPr indent="-317500" lvl="5" marL="27432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6pPr>
            <a:lvl7pPr indent="-317500" lvl="6" marL="32004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7pPr>
            <a:lvl8pPr indent="-317500" lvl="7" marL="36576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8pPr>
            <a:lvl9pPr indent="-317500" lvl="8" marL="41148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9pPr>
          </a:lstStyle>
          <a:p/>
        </p:txBody>
      </p:sp>
      <p:sp>
        <p:nvSpPr>
          <p:cNvPr id="21" name="Google Shape;21;p4"/>
          <p:cNvSpPr txBox="1"/>
          <p:nvPr>
            <p:ph idx="2" type="body"/>
          </p:nvPr>
        </p:nvSpPr>
        <p:spPr>
          <a:xfrm>
            <a:off x="4692275" y="973925"/>
            <a:ext cx="3994500" cy="35982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rgbClr val="0761AF"/>
              </a:buClr>
              <a:buSzPts val="1800"/>
              <a:buFont typeface="Alegreya"/>
              <a:buChar char="➢"/>
              <a:defRPr sz="1800">
                <a:solidFill>
                  <a:srgbClr val="0761AF"/>
                </a:solidFill>
                <a:latin typeface="Alegreya"/>
                <a:ea typeface="Alegreya"/>
                <a:cs typeface="Alegreya"/>
                <a:sym typeface="Alegreya"/>
              </a:defRPr>
            </a:lvl1pPr>
            <a:lvl2pPr indent="-330200" lvl="1" marL="914400" rtl="0">
              <a:spcBef>
                <a:spcPts val="0"/>
              </a:spcBef>
              <a:spcAft>
                <a:spcPts val="0"/>
              </a:spcAft>
              <a:buClr>
                <a:srgbClr val="6D7076"/>
              </a:buClr>
              <a:buSzPts val="1600"/>
              <a:buFont typeface="Alegreya"/>
              <a:buChar char="○"/>
              <a:defRPr sz="1600">
                <a:solidFill>
                  <a:srgbClr val="6D7076"/>
                </a:solidFill>
                <a:latin typeface="Alegreya"/>
                <a:ea typeface="Alegreya"/>
                <a:cs typeface="Alegreya"/>
                <a:sym typeface="Alegreya"/>
              </a:defRPr>
            </a:lvl2pPr>
            <a:lvl3pPr indent="-317500" lvl="2" marL="13716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3pPr>
            <a:lvl4pPr indent="-317500" lvl="3" marL="18288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4pPr>
            <a:lvl5pPr indent="-317500" lvl="4" marL="22860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5pPr>
            <a:lvl6pPr indent="-317500" lvl="5" marL="27432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6pPr>
            <a:lvl7pPr indent="-317500" lvl="6" marL="32004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7pPr>
            <a:lvl8pPr indent="-317500" lvl="7" marL="36576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8pPr>
            <a:lvl9pPr indent="-317500" lvl="8" marL="4114800" rtl="0">
              <a:spcBef>
                <a:spcPts val="0"/>
              </a:spcBef>
              <a:spcAft>
                <a:spcPts val="0"/>
              </a:spcAft>
              <a:buClr>
                <a:srgbClr val="6D7076"/>
              </a:buClr>
              <a:buSzPts val="1400"/>
              <a:buFont typeface="Alegreya"/>
              <a:buChar char="■"/>
              <a:defRPr sz="1400">
                <a:solidFill>
                  <a:srgbClr val="6D7076"/>
                </a:solidFill>
                <a:latin typeface="Alegreya"/>
                <a:ea typeface="Alegreya"/>
                <a:cs typeface="Alegreya"/>
                <a:sym typeface="Alegreya"/>
              </a:defRPr>
            </a:lvl9pPr>
          </a:lstStyle>
          <a:p/>
        </p:txBody>
      </p:sp>
      <p:sp>
        <p:nvSpPr>
          <p:cNvPr id="22" name="Google Shape;22;p4"/>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solidFill>
                  <a:srgbClr val="0761AF"/>
                </a:solidFill>
                <a:latin typeface="Alegreya"/>
                <a:ea typeface="Alegreya"/>
                <a:cs typeface="Alegreya"/>
                <a:sym typeface="Alegreya"/>
              </a:defRPr>
            </a:lvl1pPr>
            <a:lvl2pPr lvl="1" rtl="0">
              <a:buNone/>
              <a:defRPr>
                <a:solidFill>
                  <a:srgbClr val="0761AF"/>
                </a:solidFill>
                <a:latin typeface="Alegreya"/>
                <a:ea typeface="Alegreya"/>
                <a:cs typeface="Alegreya"/>
                <a:sym typeface="Alegreya"/>
              </a:defRPr>
            </a:lvl2pPr>
            <a:lvl3pPr lvl="2" rtl="0">
              <a:buNone/>
              <a:defRPr>
                <a:solidFill>
                  <a:srgbClr val="0761AF"/>
                </a:solidFill>
                <a:latin typeface="Alegreya"/>
                <a:ea typeface="Alegreya"/>
                <a:cs typeface="Alegreya"/>
                <a:sym typeface="Alegreya"/>
              </a:defRPr>
            </a:lvl3pPr>
            <a:lvl4pPr lvl="3" rtl="0">
              <a:buNone/>
              <a:defRPr>
                <a:solidFill>
                  <a:srgbClr val="0761AF"/>
                </a:solidFill>
                <a:latin typeface="Alegreya"/>
                <a:ea typeface="Alegreya"/>
                <a:cs typeface="Alegreya"/>
                <a:sym typeface="Alegreya"/>
              </a:defRPr>
            </a:lvl4pPr>
            <a:lvl5pPr lvl="4" rtl="0">
              <a:buNone/>
              <a:defRPr>
                <a:solidFill>
                  <a:srgbClr val="0761AF"/>
                </a:solidFill>
                <a:latin typeface="Alegreya"/>
                <a:ea typeface="Alegreya"/>
                <a:cs typeface="Alegreya"/>
                <a:sym typeface="Alegreya"/>
              </a:defRPr>
            </a:lvl5pPr>
            <a:lvl6pPr lvl="5" rtl="0">
              <a:buNone/>
              <a:defRPr>
                <a:solidFill>
                  <a:srgbClr val="0761AF"/>
                </a:solidFill>
                <a:latin typeface="Alegreya"/>
                <a:ea typeface="Alegreya"/>
                <a:cs typeface="Alegreya"/>
                <a:sym typeface="Alegreya"/>
              </a:defRPr>
            </a:lvl6pPr>
            <a:lvl7pPr lvl="6" rtl="0">
              <a:buNone/>
              <a:defRPr>
                <a:solidFill>
                  <a:srgbClr val="0761AF"/>
                </a:solidFill>
                <a:latin typeface="Alegreya"/>
                <a:ea typeface="Alegreya"/>
                <a:cs typeface="Alegreya"/>
                <a:sym typeface="Alegreya"/>
              </a:defRPr>
            </a:lvl7pPr>
            <a:lvl8pPr lvl="7" rtl="0">
              <a:buNone/>
              <a:defRPr>
                <a:solidFill>
                  <a:srgbClr val="0761AF"/>
                </a:solidFill>
                <a:latin typeface="Alegreya"/>
                <a:ea typeface="Alegreya"/>
                <a:cs typeface="Alegreya"/>
                <a:sym typeface="Alegreya"/>
              </a:defRPr>
            </a:lvl8pPr>
            <a:lvl9pPr lvl="8" rtl="0">
              <a:buNone/>
              <a:defRPr>
                <a:solidFill>
                  <a:srgbClr val="0761AF"/>
                </a:solidFill>
                <a:latin typeface="Alegreya"/>
                <a:ea typeface="Alegreya"/>
                <a:cs typeface="Alegreya"/>
                <a:sym typeface="Alegrey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60575" y="3"/>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012840"/>
              </a:buClr>
              <a:buSzPts val="3000"/>
              <a:buFont typeface="Bitter"/>
              <a:buNone/>
              <a:defRPr b="1" sz="3000">
                <a:solidFill>
                  <a:srgbClr val="012840"/>
                </a:solidFill>
                <a:latin typeface="Bitter"/>
                <a:ea typeface="Bitter"/>
                <a:cs typeface="Bitter"/>
                <a:sym typeface="Bitter"/>
              </a:defRPr>
            </a:lvl1pPr>
            <a:lvl2pPr lvl="1" rtl="0" algn="ctr">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ctr">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ctr">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ctr">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ctr">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ctr">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ctr">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ctr">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subTitle"/>
          </p:nvPr>
        </p:nvSpPr>
        <p:spPr>
          <a:xfrm>
            <a:off x="233400" y="107755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b="1" sz="2400">
                <a:solidFill>
                  <a:srgbClr val="0761AF"/>
                </a:solidFill>
                <a:latin typeface="Bitter"/>
                <a:ea typeface="Bitter"/>
                <a:cs typeface="Bitter"/>
                <a:sym typeface="Bitter"/>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28" name="Google Shape;28;p6"/>
          <p:cNvSpPr txBox="1"/>
          <p:nvPr>
            <p:ph idx="2" type="subTitle"/>
          </p:nvPr>
        </p:nvSpPr>
        <p:spPr>
          <a:xfrm>
            <a:off x="233400" y="152880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sz="1800">
                <a:solidFill>
                  <a:srgbClr val="6D7076"/>
                </a:solidFill>
                <a:latin typeface="Alegreya"/>
                <a:ea typeface="Alegreya"/>
                <a:cs typeface="Alegreya"/>
                <a:sym typeface="Alegreya"/>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29" name="Google Shape;29;p6"/>
          <p:cNvSpPr txBox="1"/>
          <p:nvPr>
            <p:ph idx="3" type="subTitle"/>
          </p:nvPr>
        </p:nvSpPr>
        <p:spPr>
          <a:xfrm>
            <a:off x="233400" y="257050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b="1" sz="2400">
                <a:solidFill>
                  <a:srgbClr val="0761AF"/>
                </a:solidFill>
                <a:latin typeface="Bitter"/>
                <a:ea typeface="Bitter"/>
                <a:cs typeface="Bitter"/>
                <a:sym typeface="Bitter"/>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30" name="Google Shape;30;p6"/>
          <p:cNvSpPr txBox="1"/>
          <p:nvPr>
            <p:ph idx="4" type="subTitle"/>
          </p:nvPr>
        </p:nvSpPr>
        <p:spPr>
          <a:xfrm>
            <a:off x="233400" y="302175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sz="1800">
                <a:solidFill>
                  <a:srgbClr val="6D7076"/>
                </a:solidFill>
                <a:latin typeface="Alegreya"/>
                <a:ea typeface="Alegreya"/>
                <a:cs typeface="Alegreya"/>
                <a:sym typeface="Alegreya"/>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31" name="Google Shape;31;p6"/>
          <p:cNvSpPr txBox="1"/>
          <p:nvPr>
            <p:ph type="title"/>
          </p:nvPr>
        </p:nvSpPr>
        <p:spPr>
          <a:xfrm>
            <a:off x="457200" y="3"/>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012840"/>
              </a:buClr>
              <a:buSzPts val="3000"/>
              <a:buFont typeface="Bitter"/>
              <a:buNone/>
              <a:defRPr b="1" sz="3000">
                <a:solidFill>
                  <a:srgbClr val="012840"/>
                </a:solidFill>
                <a:latin typeface="Bitter"/>
                <a:ea typeface="Bitter"/>
                <a:cs typeface="Bitter"/>
                <a:sym typeface="Bitter"/>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2" name="Google Shape;32;p6"/>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b="0">
                <a:solidFill>
                  <a:srgbClr val="13294B"/>
                </a:solidFill>
              </a:defRPr>
            </a:lvl1pPr>
            <a:lvl2pPr lvl="1" rtl="0">
              <a:buNone/>
              <a:defRPr b="0">
                <a:solidFill>
                  <a:srgbClr val="13294B"/>
                </a:solidFill>
              </a:defRPr>
            </a:lvl2pPr>
            <a:lvl3pPr lvl="2" rtl="0">
              <a:buNone/>
              <a:defRPr b="0">
                <a:solidFill>
                  <a:srgbClr val="13294B"/>
                </a:solidFill>
              </a:defRPr>
            </a:lvl3pPr>
            <a:lvl4pPr lvl="3" rtl="0">
              <a:buNone/>
              <a:defRPr b="0">
                <a:solidFill>
                  <a:srgbClr val="13294B"/>
                </a:solidFill>
              </a:defRPr>
            </a:lvl4pPr>
            <a:lvl5pPr lvl="4" rtl="0">
              <a:buNone/>
              <a:defRPr b="0">
                <a:solidFill>
                  <a:srgbClr val="13294B"/>
                </a:solidFill>
              </a:defRPr>
            </a:lvl5pPr>
            <a:lvl6pPr lvl="5" rtl="0">
              <a:buNone/>
              <a:defRPr b="0">
                <a:solidFill>
                  <a:srgbClr val="13294B"/>
                </a:solidFill>
              </a:defRPr>
            </a:lvl6pPr>
            <a:lvl7pPr lvl="6" rtl="0">
              <a:buNone/>
              <a:defRPr b="0">
                <a:solidFill>
                  <a:srgbClr val="13294B"/>
                </a:solidFill>
              </a:defRPr>
            </a:lvl7pPr>
            <a:lvl8pPr lvl="7" rtl="0">
              <a:buNone/>
              <a:defRPr b="0">
                <a:solidFill>
                  <a:srgbClr val="13294B"/>
                </a:solidFill>
              </a:defRPr>
            </a:lvl8pPr>
            <a:lvl9pPr lvl="8" rtl="0">
              <a:buNone/>
              <a:defRPr b="0">
                <a:solidFill>
                  <a:srgbClr val="13294B"/>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age">
  <p:cSld name="CUSTOM">
    <p:spTree>
      <p:nvGrpSpPr>
        <p:cNvPr id="33" name="Shape 33"/>
        <p:cNvGrpSpPr/>
        <p:nvPr/>
      </p:nvGrpSpPr>
      <p:grpSpPr>
        <a:xfrm>
          <a:off x="0" y="0"/>
          <a:ext cx="0" cy="0"/>
          <a:chOff x="0" y="0"/>
          <a:chExt cx="0" cy="0"/>
        </a:xfrm>
      </p:grpSpPr>
      <p:sp>
        <p:nvSpPr>
          <p:cNvPr id="34" name="Google Shape;34;p7"/>
          <p:cNvSpPr txBox="1"/>
          <p:nvPr>
            <p:ph idx="1" type="subTitle"/>
          </p:nvPr>
        </p:nvSpPr>
        <p:spPr>
          <a:xfrm>
            <a:off x="1071600" y="1229950"/>
            <a:ext cx="7000800" cy="7143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b="1">
                <a:solidFill>
                  <a:srgbClr val="0761AF"/>
                </a:solidFill>
                <a:latin typeface="Bitter"/>
                <a:ea typeface="Bitter"/>
                <a:cs typeface="Bitter"/>
                <a:sym typeface="Bitter"/>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35" name="Google Shape;35;p7"/>
          <p:cNvSpPr txBox="1"/>
          <p:nvPr>
            <p:ph idx="2" type="subTitle"/>
          </p:nvPr>
        </p:nvSpPr>
        <p:spPr>
          <a:xfrm>
            <a:off x="1071600" y="1909800"/>
            <a:ext cx="7000800" cy="7143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800">
                <a:solidFill>
                  <a:srgbClr val="6D7076"/>
                </a:solidFill>
                <a:latin typeface="Alegreya"/>
                <a:ea typeface="Alegreya"/>
                <a:cs typeface="Alegreya"/>
                <a:sym typeface="Alegreya"/>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36" name="Google Shape;36;p7"/>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s page">
  <p:cSld name="CUSTOM_1">
    <p:spTree>
      <p:nvGrpSpPr>
        <p:cNvPr id="37" name="Shape 37"/>
        <p:cNvGrpSpPr/>
        <p:nvPr/>
      </p:nvGrpSpPr>
      <p:grpSpPr>
        <a:xfrm>
          <a:off x="0" y="0"/>
          <a:ext cx="0" cy="0"/>
          <a:chOff x="0" y="0"/>
          <a:chExt cx="0" cy="0"/>
        </a:xfrm>
      </p:grpSpPr>
      <p:sp>
        <p:nvSpPr>
          <p:cNvPr id="38" name="Google Shape;38;p8"/>
          <p:cNvSpPr txBox="1"/>
          <p:nvPr>
            <p:ph idx="1" type="subTitle"/>
          </p:nvPr>
        </p:nvSpPr>
        <p:spPr>
          <a:xfrm>
            <a:off x="233400" y="107755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b="1" sz="2400">
                <a:solidFill>
                  <a:srgbClr val="0761AF"/>
                </a:solidFill>
                <a:latin typeface="Bitter"/>
                <a:ea typeface="Bitter"/>
                <a:cs typeface="Bitter"/>
                <a:sym typeface="Bitter"/>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39" name="Google Shape;39;p8"/>
          <p:cNvSpPr txBox="1"/>
          <p:nvPr>
            <p:ph idx="2" type="subTitle"/>
          </p:nvPr>
        </p:nvSpPr>
        <p:spPr>
          <a:xfrm>
            <a:off x="233400" y="152880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sz="1800">
                <a:solidFill>
                  <a:srgbClr val="6D7076"/>
                </a:solidFill>
                <a:latin typeface="Alegreya"/>
                <a:ea typeface="Alegreya"/>
                <a:cs typeface="Alegreya"/>
                <a:sym typeface="Alegreya"/>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40" name="Google Shape;40;p8"/>
          <p:cNvSpPr txBox="1"/>
          <p:nvPr>
            <p:ph idx="3" type="subTitle"/>
          </p:nvPr>
        </p:nvSpPr>
        <p:spPr>
          <a:xfrm>
            <a:off x="233400" y="257050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b="1" sz="2400">
                <a:solidFill>
                  <a:srgbClr val="0761AF"/>
                </a:solidFill>
                <a:latin typeface="Bitter"/>
                <a:ea typeface="Bitter"/>
                <a:cs typeface="Bitter"/>
                <a:sym typeface="Bitter"/>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41" name="Google Shape;41;p8"/>
          <p:cNvSpPr txBox="1"/>
          <p:nvPr>
            <p:ph idx="4" type="subTitle"/>
          </p:nvPr>
        </p:nvSpPr>
        <p:spPr>
          <a:xfrm>
            <a:off x="233400" y="302175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sz="1800">
                <a:solidFill>
                  <a:srgbClr val="6D7076"/>
                </a:solidFill>
                <a:latin typeface="Alegreya"/>
                <a:ea typeface="Alegreya"/>
                <a:cs typeface="Alegreya"/>
                <a:sym typeface="Alegreya"/>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42" name="Google Shape;42;p8"/>
          <p:cNvSpPr txBox="1"/>
          <p:nvPr>
            <p:ph type="title"/>
          </p:nvPr>
        </p:nvSpPr>
        <p:spPr>
          <a:xfrm>
            <a:off x="457200" y="3"/>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012840"/>
              </a:buClr>
              <a:buSzPts val="3000"/>
              <a:buFont typeface="Bitter"/>
              <a:buNone/>
              <a:defRPr b="1" sz="3000">
                <a:solidFill>
                  <a:srgbClr val="012840"/>
                </a:solidFill>
                <a:latin typeface="Bitter"/>
                <a:ea typeface="Bitter"/>
                <a:cs typeface="Bitter"/>
                <a:sym typeface="Bitter"/>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43" name="Google Shape;43;p8"/>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b="0">
                <a:solidFill>
                  <a:srgbClr val="13294B"/>
                </a:solidFill>
              </a:defRPr>
            </a:lvl1pPr>
            <a:lvl2pPr lvl="1" rtl="0">
              <a:buNone/>
              <a:defRPr b="0">
                <a:solidFill>
                  <a:srgbClr val="13294B"/>
                </a:solidFill>
              </a:defRPr>
            </a:lvl2pPr>
            <a:lvl3pPr lvl="2" rtl="0">
              <a:buNone/>
              <a:defRPr b="0">
                <a:solidFill>
                  <a:srgbClr val="13294B"/>
                </a:solidFill>
              </a:defRPr>
            </a:lvl3pPr>
            <a:lvl4pPr lvl="3" rtl="0">
              <a:buNone/>
              <a:defRPr b="0">
                <a:solidFill>
                  <a:srgbClr val="13294B"/>
                </a:solidFill>
              </a:defRPr>
            </a:lvl4pPr>
            <a:lvl5pPr lvl="4" rtl="0">
              <a:buNone/>
              <a:defRPr b="0">
                <a:solidFill>
                  <a:srgbClr val="13294B"/>
                </a:solidFill>
              </a:defRPr>
            </a:lvl5pPr>
            <a:lvl6pPr lvl="5" rtl="0">
              <a:buNone/>
              <a:defRPr b="0">
                <a:solidFill>
                  <a:srgbClr val="13294B"/>
                </a:solidFill>
              </a:defRPr>
            </a:lvl6pPr>
            <a:lvl7pPr lvl="6" rtl="0">
              <a:buNone/>
              <a:defRPr b="0">
                <a:solidFill>
                  <a:srgbClr val="13294B"/>
                </a:solidFill>
              </a:defRPr>
            </a:lvl7pPr>
            <a:lvl8pPr lvl="7" rtl="0">
              <a:buNone/>
              <a:defRPr b="0">
                <a:solidFill>
                  <a:srgbClr val="13294B"/>
                </a:solidFill>
              </a:defRPr>
            </a:lvl8pPr>
            <a:lvl9pPr lvl="8" rtl="0">
              <a:buNone/>
              <a:defRPr b="0">
                <a:solidFill>
                  <a:srgbClr val="13294B"/>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9"/>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ces">
  <p:cSld name="CUSTOM_2">
    <p:spTree>
      <p:nvGrpSpPr>
        <p:cNvPr id="46" name="Shape 46"/>
        <p:cNvGrpSpPr/>
        <p:nvPr/>
      </p:nvGrpSpPr>
      <p:grpSpPr>
        <a:xfrm>
          <a:off x="0" y="0"/>
          <a:ext cx="0" cy="0"/>
          <a:chOff x="0" y="0"/>
          <a:chExt cx="0" cy="0"/>
        </a:xfrm>
      </p:grpSpPr>
      <p:sp>
        <p:nvSpPr>
          <p:cNvPr id="47" name="Google Shape;47;p10"/>
          <p:cNvSpPr txBox="1"/>
          <p:nvPr>
            <p:ph idx="1" type="subTitle"/>
          </p:nvPr>
        </p:nvSpPr>
        <p:spPr>
          <a:xfrm>
            <a:off x="1071600" y="10750"/>
            <a:ext cx="7000800" cy="7143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b="1" sz="2400">
                <a:solidFill>
                  <a:srgbClr val="0761AF"/>
                </a:solidFill>
                <a:latin typeface="Bitter"/>
                <a:ea typeface="Bitter"/>
                <a:cs typeface="Bitter"/>
                <a:sym typeface="Bitter"/>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48" name="Google Shape;48;p10"/>
          <p:cNvSpPr txBox="1"/>
          <p:nvPr>
            <p:ph idx="2" type="subTitle"/>
          </p:nvPr>
        </p:nvSpPr>
        <p:spPr>
          <a:xfrm>
            <a:off x="344700" y="690600"/>
            <a:ext cx="8454600" cy="7143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000">
                <a:solidFill>
                  <a:srgbClr val="6D7076"/>
                </a:solidFill>
                <a:latin typeface="Alegreya"/>
                <a:ea typeface="Alegreya"/>
                <a:cs typeface="Alegreya"/>
                <a:sym typeface="Alegreya"/>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49" name="Google Shape;49;p10"/>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descr="sbrg_logo_ucsd_blue_noshadow.png" id="8" name="Google Shape;8;p1"/>
          <p:cNvPicPr preferRelativeResize="0"/>
          <p:nvPr/>
        </p:nvPicPr>
        <p:blipFill>
          <a:blip r:embed="rId1">
            <a:alphaModFix/>
          </a:blip>
          <a:stretch>
            <a:fillRect/>
          </a:stretch>
        </p:blipFill>
        <p:spPr>
          <a:xfrm>
            <a:off x="7206236" y="4795975"/>
            <a:ext cx="1638839" cy="335150"/>
          </a:xfrm>
          <a:prstGeom prst="rect">
            <a:avLst/>
          </a:prstGeom>
          <a:noFill/>
          <a:ln>
            <a:noFill/>
          </a:ln>
        </p:spPr>
      </p:pic>
      <p:pic>
        <p:nvPicPr>
          <p:cNvPr descr="UCSanDiego-Bioengineering-Blue_Gold-CMYK.jpg" id="9" name="Google Shape;9;p1"/>
          <p:cNvPicPr preferRelativeResize="0"/>
          <p:nvPr/>
        </p:nvPicPr>
        <p:blipFill rotWithShape="1">
          <a:blip r:embed="rId2">
            <a:alphaModFix/>
          </a:blip>
          <a:srcRect b="25477" l="11159" r="11561" t="24389"/>
          <a:stretch/>
        </p:blipFill>
        <p:spPr>
          <a:xfrm>
            <a:off x="76200" y="4766750"/>
            <a:ext cx="1152198" cy="364375"/>
          </a:xfrm>
          <a:prstGeom prst="rect">
            <a:avLst/>
          </a:prstGeom>
          <a:noFill/>
          <a:ln>
            <a:noFill/>
          </a:ln>
        </p:spPr>
      </p:pic>
      <p:sp>
        <p:nvSpPr>
          <p:cNvPr id="10" name="Google Shape;10;p1"/>
          <p:cNvSpPr txBox="1"/>
          <p:nvPr>
            <p:ph idx="12" type="sldNum"/>
          </p:nvPr>
        </p:nvSpPr>
        <p:spPr>
          <a:xfrm>
            <a:off x="8595309" y="47667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13294B"/>
                </a:solidFill>
                <a:latin typeface="Alegreya"/>
                <a:ea typeface="Alegreya"/>
                <a:cs typeface="Alegreya"/>
                <a:sym typeface="Alegreya"/>
              </a:defRPr>
            </a:lvl1pPr>
            <a:lvl2pPr lvl="1" rtl="0" algn="r">
              <a:buNone/>
              <a:defRPr sz="1000">
                <a:solidFill>
                  <a:srgbClr val="13294B"/>
                </a:solidFill>
                <a:latin typeface="Alegreya"/>
                <a:ea typeface="Alegreya"/>
                <a:cs typeface="Alegreya"/>
                <a:sym typeface="Alegreya"/>
              </a:defRPr>
            </a:lvl2pPr>
            <a:lvl3pPr lvl="2" rtl="0" algn="r">
              <a:buNone/>
              <a:defRPr sz="1000">
                <a:solidFill>
                  <a:srgbClr val="13294B"/>
                </a:solidFill>
                <a:latin typeface="Alegreya"/>
                <a:ea typeface="Alegreya"/>
                <a:cs typeface="Alegreya"/>
                <a:sym typeface="Alegreya"/>
              </a:defRPr>
            </a:lvl3pPr>
            <a:lvl4pPr lvl="3" rtl="0" algn="r">
              <a:buNone/>
              <a:defRPr sz="1000">
                <a:solidFill>
                  <a:srgbClr val="13294B"/>
                </a:solidFill>
                <a:latin typeface="Alegreya"/>
                <a:ea typeface="Alegreya"/>
                <a:cs typeface="Alegreya"/>
                <a:sym typeface="Alegreya"/>
              </a:defRPr>
            </a:lvl4pPr>
            <a:lvl5pPr lvl="4" rtl="0" algn="r">
              <a:buNone/>
              <a:defRPr sz="1000">
                <a:solidFill>
                  <a:srgbClr val="13294B"/>
                </a:solidFill>
                <a:latin typeface="Alegreya"/>
                <a:ea typeface="Alegreya"/>
                <a:cs typeface="Alegreya"/>
                <a:sym typeface="Alegreya"/>
              </a:defRPr>
            </a:lvl5pPr>
            <a:lvl6pPr lvl="5" rtl="0" algn="r">
              <a:buNone/>
              <a:defRPr sz="1000">
                <a:solidFill>
                  <a:srgbClr val="13294B"/>
                </a:solidFill>
                <a:latin typeface="Alegreya"/>
                <a:ea typeface="Alegreya"/>
                <a:cs typeface="Alegreya"/>
                <a:sym typeface="Alegreya"/>
              </a:defRPr>
            </a:lvl6pPr>
            <a:lvl7pPr lvl="6" rtl="0" algn="r">
              <a:buNone/>
              <a:defRPr sz="1000">
                <a:solidFill>
                  <a:srgbClr val="13294B"/>
                </a:solidFill>
                <a:latin typeface="Alegreya"/>
                <a:ea typeface="Alegreya"/>
                <a:cs typeface="Alegreya"/>
                <a:sym typeface="Alegreya"/>
              </a:defRPr>
            </a:lvl7pPr>
            <a:lvl8pPr lvl="7" rtl="0" algn="r">
              <a:buNone/>
              <a:defRPr sz="1000">
                <a:solidFill>
                  <a:srgbClr val="13294B"/>
                </a:solidFill>
                <a:latin typeface="Alegreya"/>
                <a:ea typeface="Alegreya"/>
                <a:cs typeface="Alegreya"/>
                <a:sym typeface="Alegreya"/>
              </a:defRPr>
            </a:lvl8pPr>
            <a:lvl9pPr lvl="8" rtl="0" algn="r">
              <a:buNone/>
              <a:defRPr sz="1000">
                <a:solidFill>
                  <a:srgbClr val="13294B"/>
                </a:solidFill>
                <a:latin typeface="Alegreya"/>
                <a:ea typeface="Alegreya"/>
                <a:cs typeface="Alegreya"/>
                <a:sym typeface="Alegrey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scikit-learn.org/stable/modules/model_evaluation.html#explained-variance-score"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jpg"/><Relationship Id="rId4" Type="http://schemas.openxmlformats.org/officeDocument/2006/relationships/image" Target="../media/image36.gif"/><Relationship Id="rId5" Type="http://schemas.openxmlformats.org/officeDocument/2006/relationships/image" Target="../media/image3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75.jpg"/><Relationship Id="rId5" Type="http://schemas.openxmlformats.org/officeDocument/2006/relationships/image" Target="../media/image6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9.png"/><Relationship Id="rId6"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10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48.png"/><Relationship Id="rId5" Type="http://schemas.openxmlformats.org/officeDocument/2006/relationships/image" Target="../media/image19.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19.png"/><Relationship Id="rId5"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avsastry/modulome-workflow" TargetMode="External"/><Relationship Id="rId4" Type="http://schemas.openxmlformats.org/officeDocument/2006/relationships/hyperlink" Target="https://github.com/SBRG/pymodulon" TargetMode="External"/><Relationship Id="rId5" Type="http://schemas.openxmlformats.org/officeDocument/2006/relationships/hyperlink" Target="http://pymodulon.readthedocs.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imodulondb.org" TargetMode="External"/><Relationship Id="rId4" Type="http://schemas.openxmlformats.org/officeDocument/2006/relationships/image" Target="../media/image60.jpg"/><Relationship Id="rId5"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63.png"/><Relationship Id="rId8"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19.png"/><Relationship Id="rId5"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102.png"/><Relationship Id="rId6" Type="http://schemas.openxmlformats.org/officeDocument/2006/relationships/image" Target="../media/image1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image" Target="../media/image68.png"/><Relationship Id="rId5"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7.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7.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2.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5.png"/><Relationship Id="rId4" Type="http://schemas.openxmlformats.org/officeDocument/2006/relationships/image" Target="../media/image79.png"/><Relationship Id="rId5" Type="http://schemas.openxmlformats.org/officeDocument/2006/relationships/image" Target="../media/image19.png"/><Relationship Id="rId6"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12.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4.png"/><Relationship Id="rId4" Type="http://schemas.openxmlformats.org/officeDocument/2006/relationships/image" Target="../media/image8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8.png"/><Relationship Id="rId4" Type="http://schemas.openxmlformats.org/officeDocument/2006/relationships/image" Target="../media/image19.png"/><Relationship Id="rId5"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7.png"/><Relationship Id="rId4" Type="http://schemas.openxmlformats.org/officeDocument/2006/relationships/image" Target="../media/image19.png"/><Relationship Id="rId5"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1.png"/><Relationship Id="rId4" Type="http://schemas.openxmlformats.org/officeDocument/2006/relationships/image" Target="../media/image97.png"/><Relationship Id="rId5" Type="http://schemas.openxmlformats.org/officeDocument/2006/relationships/image" Target="../media/image19.png"/><Relationship Id="rId6"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8.png"/><Relationship Id="rId4" Type="http://schemas.openxmlformats.org/officeDocument/2006/relationships/image" Target="../media/image90.png"/><Relationship Id="rId5"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6.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92.png"/><Relationship Id="rId7"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4.png"/><Relationship Id="rId4" Type="http://schemas.openxmlformats.org/officeDocument/2006/relationships/image" Target="../media/image19.png"/><Relationship Id="rId5"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0.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0.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3.jpg"/><Relationship Id="rId4" Type="http://schemas.openxmlformats.org/officeDocument/2006/relationships/image" Target="../media/image117.png"/><Relationship Id="rId5" Type="http://schemas.openxmlformats.org/officeDocument/2006/relationships/image" Target="../media/image1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9.png"/><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www.ncbi.nlm.nih.gov/pmc/articles/PMC4670728/" TargetMode="External"/><Relationship Id="rId4" Type="http://schemas.openxmlformats.org/officeDocument/2006/relationships/hyperlink" Target="https://www.nature.com/articles/s41467-018-03424-4" TargetMode="External"/><Relationship Id="rId5" Type="http://schemas.openxmlformats.org/officeDocument/2006/relationships/image" Target="../media/image6.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image" Target="../media/image18.jpg"/><Relationship Id="rId6" Type="http://schemas.openxmlformats.org/officeDocument/2006/relationships/image" Target="../media/image29.jpg"/><Relationship Id="rId7" Type="http://schemas.openxmlformats.org/officeDocument/2006/relationships/image" Target="../media/image19.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7"/>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13294B"/>
                </a:solidFill>
              </a:rPr>
              <a:t>Module </a:t>
            </a:r>
            <a:r>
              <a:rPr lang="en" sz="3600"/>
              <a:t>2</a:t>
            </a:r>
            <a:r>
              <a:rPr b="1" lang="en" sz="3600">
                <a:solidFill>
                  <a:srgbClr val="13294B"/>
                </a:solidFill>
              </a:rPr>
              <a:t>: </a:t>
            </a:r>
            <a:r>
              <a:rPr lang="en" sz="3600"/>
              <a:t>Independent Component Analysis </a:t>
            </a:r>
            <a:r>
              <a:rPr lang="en" sz="3600"/>
              <a:t>(ICA) </a:t>
            </a:r>
            <a:r>
              <a:rPr lang="en" sz="3600"/>
              <a:t>of Gene Expression Data</a:t>
            </a:r>
            <a:endParaRPr/>
          </a:p>
        </p:txBody>
      </p:sp>
      <p:sp>
        <p:nvSpPr>
          <p:cNvPr id="71" name="Google Shape;71;p17"/>
          <p:cNvSpPr txBox="1"/>
          <p:nvPr>
            <p:ph idx="1" type="subTitle"/>
          </p:nvPr>
        </p:nvSpPr>
        <p:spPr>
          <a:xfrm>
            <a:off x="685800" y="276385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Part 1: Using ICA to calculate regulon structure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Mathematical Representation</a:t>
            </a:r>
            <a:endParaRPr/>
          </a:p>
        </p:txBody>
      </p:sp>
      <p:grpSp>
        <p:nvGrpSpPr>
          <p:cNvPr id="185" name="Google Shape;185;p26"/>
          <p:cNvGrpSpPr/>
          <p:nvPr/>
        </p:nvGrpSpPr>
        <p:grpSpPr>
          <a:xfrm>
            <a:off x="12" y="4750737"/>
            <a:ext cx="9143970" cy="392763"/>
            <a:chOff x="12" y="4750737"/>
            <a:chExt cx="9143970" cy="392763"/>
          </a:xfrm>
        </p:grpSpPr>
        <p:sp>
          <p:nvSpPr>
            <p:cNvPr id="186" name="Google Shape;186;p26"/>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188" name="Google Shape;188;p26"/>
            <p:cNvPicPr preferRelativeResize="0"/>
            <p:nvPr/>
          </p:nvPicPr>
          <p:blipFill rotWithShape="1">
            <a:blip r:embed="rId3">
              <a:alphaModFix/>
            </a:blip>
            <a:srcRect b="0" l="0" r="0" t="0"/>
            <a:stretch/>
          </p:blipFill>
          <p:spPr>
            <a:xfrm>
              <a:off x="63062" y="4823443"/>
              <a:ext cx="1605300" cy="315600"/>
            </a:xfrm>
            <a:prstGeom prst="rect">
              <a:avLst/>
            </a:prstGeom>
            <a:noFill/>
            <a:ln>
              <a:noFill/>
            </a:ln>
          </p:spPr>
        </p:pic>
        <p:pic>
          <p:nvPicPr>
            <p:cNvPr descr="UC San Diego logo" id="189" name="Google Shape;189;p26"/>
            <p:cNvPicPr preferRelativeResize="0"/>
            <p:nvPr/>
          </p:nvPicPr>
          <p:blipFill rotWithShape="1">
            <a:blip r:embed="rId4">
              <a:alphaModFix/>
            </a:blip>
            <a:srcRect b="0" l="0" r="0" t="0"/>
            <a:stretch/>
          </p:blipFill>
          <p:spPr>
            <a:xfrm>
              <a:off x="7815811" y="4867889"/>
              <a:ext cx="1261500" cy="239700"/>
            </a:xfrm>
            <a:prstGeom prst="rect">
              <a:avLst/>
            </a:prstGeom>
            <a:noFill/>
            <a:ln>
              <a:noFill/>
            </a:ln>
          </p:spPr>
        </p:pic>
      </p:grpSp>
      <p:pic>
        <p:nvPicPr>
          <p:cNvPr id="190" name="Google Shape;190;p26"/>
          <p:cNvPicPr preferRelativeResize="0"/>
          <p:nvPr/>
        </p:nvPicPr>
        <p:blipFill rotWithShape="1">
          <a:blip r:embed="rId5">
            <a:alphaModFix amt="70000"/>
          </a:blip>
          <a:srcRect b="0" l="0" r="0" t="0"/>
          <a:stretch/>
        </p:blipFill>
        <p:spPr>
          <a:xfrm>
            <a:off x="1073959" y="1512076"/>
            <a:ext cx="1480800" cy="1888297"/>
          </a:xfrm>
          <a:prstGeom prst="rect">
            <a:avLst/>
          </a:prstGeom>
          <a:noFill/>
          <a:ln cap="flat" cmpd="sng" w="12700">
            <a:solidFill>
              <a:schemeClr val="dk1"/>
            </a:solidFill>
            <a:prstDash val="solid"/>
            <a:round/>
            <a:headEnd len="sm" w="sm" type="none"/>
            <a:tailEnd len="sm" w="sm" type="none"/>
          </a:ln>
        </p:spPr>
      </p:pic>
      <p:sp>
        <p:nvSpPr>
          <p:cNvPr id="191" name="Google Shape;191;p26"/>
          <p:cNvSpPr txBox="1"/>
          <p:nvPr/>
        </p:nvSpPr>
        <p:spPr>
          <a:xfrm>
            <a:off x="1073959" y="857399"/>
            <a:ext cx="1480800" cy="56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Experimental</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Conditions</a:t>
            </a:r>
            <a:endParaRPr b="0" i="0" sz="1400" u="none" cap="none" strike="noStrike">
              <a:solidFill>
                <a:srgbClr val="000000"/>
              </a:solidFill>
              <a:latin typeface="Arial"/>
              <a:ea typeface="Arial"/>
              <a:cs typeface="Arial"/>
              <a:sym typeface="Arial"/>
            </a:endParaRPr>
          </a:p>
        </p:txBody>
      </p:sp>
      <p:sp>
        <p:nvSpPr>
          <p:cNvPr id="192" name="Google Shape;192;p26"/>
          <p:cNvSpPr txBox="1"/>
          <p:nvPr/>
        </p:nvSpPr>
        <p:spPr>
          <a:xfrm rot="-5400000">
            <a:off x="104600" y="2275023"/>
            <a:ext cx="1480800" cy="36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Genes</a:t>
            </a:r>
            <a:endParaRPr b="0" i="0" sz="1400" u="none" cap="none" strike="noStrike">
              <a:solidFill>
                <a:srgbClr val="000000"/>
              </a:solidFill>
              <a:latin typeface="Arial"/>
              <a:ea typeface="Arial"/>
              <a:cs typeface="Arial"/>
              <a:sym typeface="Arial"/>
            </a:endParaRPr>
          </a:p>
        </p:txBody>
      </p:sp>
      <p:sp>
        <p:nvSpPr>
          <p:cNvPr id="193" name="Google Shape;193;p26"/>
          <p:cNvSpPr txBox="1"/>
          <p:nvPr/>
        </p:nvSpPr>
        <p:spPr>
          <a:xfrm>
            <a:off x="1531758" y="2040725"/>
            <a:ext cx="5652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4800" u="none" cap="none" strike="noStrike">
                <a:solidFill>
                  <a:srgbClr val="000000"/>
                </a:solidFill>
                <a:latin typeface="Arial"/>
                <a:ea typeface="Arial"/>
                <a:cs typeface="Arial"/>
                <a:sym typeface="Arial"/>
              </a:rPr>
              <a:t>X</a:t>
            </a:r>
            <a:endParaRPr/>
          </a:p>
        </p:txBody>
      </p:sp>
      <p:sp>
        <p:nvSpPr>
          <p:cNvPr id="194" name="Google Shape;194;p26"/>
          <p:cNvSpPr/>
          <p:nvPr/>
        </p:nvSpPr>
        <p:spPr>
          <a:xfrm>
            <a:off x="3889600" y="1512076"/>
            <a:ext cx="1384200" cy="1888200"/>
          </a:xfrm>
          <a:prstGeom prst="rect">
            <a:avLst/>
          </a:prstGeom>
          <a:gradFill>
            <a:gsLst>
              <a:gs pos="0">
                <a:srgbClr val="A6E7F9"/>
              </a:gs>
              <a:gs pos="35000">
                <a:srgbClr val="C0EEFA"/>
              </a:gs>
              <a:gs pos="100000">
                <a:srgbClr val="E6F7FE"/>
              </a:gs>
            </a:gsLst>
            <a:lin ang="16200038" scaled="0"/>
          </a:gradFill>
          <a:ln cap="flat" cmpd="sng" w="9525">
            <a:solidFill>
              <a:srgbClr val="51A4B2"/>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4800" u="none" cap="none" strike="noStrike">
                <a:solidFill>
                  <a:srgbClr val="000000"/>
                </a:solidFill>
                <a:latin typeface="Arial"/>
                <a:ea typeface="Arial"/>
                <a:cs typeface="Arial"/>
                <a:sym typeface="Arial"/>
              </a:rPr>
              <a:t>S</a:t>
            </a:r>
            <a:endParaRPr/>
          </a:p>
        </p:txBody>
      </p:sp>
      <p:sp>
        <p:nvSpPr>
          <p:cNvPr id="195" name="Google Shape;195;p26"/>
          <p:cNvSpPr/>
          <p:nvPr/>
        </p:nvSpPr>
        <p:spPr>
          <a:xfrm>
            <a:off x="6447441" y="1776400"/>
            <a:ext cx="1480800" cy="1359600"/>
          </a:xfrm>
          <a:prstGeom prst="rect">
            <a:avLst/>
          </a:prstGeom>
          <a:gradFill>
            <a:gsLst>
              <a:gs pos="0">
                <a:srgbClr val="B6ADFF"/>
              </a:gs>
              <a:gs pos="35000">
                <a:srgbClr val="CCC5FF"/>
              </a:gs>
              <a:gs pos="100000">
                <a:srgbClr val="EAE7FF"/>
              </a:gs>
            </a:gsLst>
            <a:lin ang="16200038" scaled="0"/>
          </a:gradFill>
          <a:ln cap="flat" cmpd="sng" w="9525">
            <a:solidFill>
              <a:srgbClr val="857CC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4800" u="none" cap="none" strike="noStrike">
                <a:solidFill>
                  <a:srgbClr val="000000"/>
                </a:solidFill>
                <a:latin typeface="Arial"/>
                <a:ea typeface="Arial"/>
                <a:cs typeface="Arial"/>
                <a:sym typeface="Arial"/>
              </a:rPr>
              <a:t>A</a:t>
            </a:r>
            <a:endParaRPr/>
          </a:p>
        </p:txBody>
      </p:sp>
      <p:sp>
        <p:nvSpPr>
          <p:cNvPr id="196" name="Google Shape;196;p26"/>
          <p:cNvSpPr txBox="1"/>
          <p:nvPr/>
        </p:nvSpPr>
        <p:spPr>
          <a:xfrm>
            <a:off x="6447440" y="1229476"/>
            <a:ext cx="1480800" cy="56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Experimental</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Conditions</a:t>
            </a:r>
            <a:endParaRPr b="0" i="0" sz="1400" u="none" cap="none" strike="noStrike">
              <a:solidFill>
                <a:srgbClr val="000000"/>
              </a:solidFill>
              <a:latin typeface="Arial"/>
              <a:ea typeface="Arial"/>
              <a:cs typeface="Arial"/>
              <a:sym typeface="Arial"/>
            </a:endParaRPr>
          </a:p>
        </p:txBody>
      </p:sp>
      <p:sp>
        <p:nvSpPr>
          <p:cNvPr id="197" name="Google Shape;197;p26"/>
          <p:cNvSpPr txBox="1"/>
          <p:nvPr/>
        </p:nvSpPr>
        <p:spPr>
          <a:xfrm rot="-5400000">
            <a:off x="2967879" y="2275023"/>
            <a:ext cx="1480800" cy="36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Genes</a:t>
            </a:r>
            <a:endParaRPr b="0" i="0" sz="1400" u="none" cap="none" strike="noStrike">
              <a:solidFill>
                <a:srgbClr val="000000"/>
              </a:solidFill>
              <a:latin typeface="Arial"/>
              <a:ea typeface="Arial"/>
              <a:cs typeface="Arial"/>
              <a:sym typeface="Arial"/>
            </a:endParaRPr>
          </a:p>
        </p:txBody>
      </p:sp>
      <p:sp>
        <p:nvSpPr>
          <p:cNvPr id="198" name="Google Shape;198;p26"/>
          <p:cNvSpPr txBox="1"/>
          <p:nvPr/>
        </p:nvSpPr>
        <p:spPr>
          <a:xfrm>
            <a:off x="3841350" y="1090974"/>
            <a:ext cx="1480800" cy="4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Signals</a:t>
            </a:r>
            <a:endParaRPr b="0" i="0" sz="1400" u="none" cap="none" strike="noStrike">
              <a:solidFill>
                <a:srgbClr val="000000"/>
              </a:solidFill>
              <a:latin typeface="Arial"/>
              <a:ea typeface="Arial"/>
              <a:cs typeface="Arial"/>
              <a:sym typeface="Arial"/>
            </a:endParaRPr>
          </a:p>
        </p:txBody>
      </p:sp>
      <p:sp>
        <p:nvSpPr>
          <p:cNvPr id="199" name="Google Shape;199;p26"/>
          <p:cNvSpPr txBox="1"/>
          <p:nvPr/>
        </p:nvSpPr>
        <p:spPr>
          <a:xfrm rot="-5400000">
            <a:off x="5497039" y="2246371"/>
            <a:ext cx="1480800" cy="4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Signals</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2946873" y="2306996"/>
            <a:ext cx="389400" cy="298500"/>
          </a:xfrm>
          <a:prstGeom prst="mathEqual">
            <a:avLst>
              <a:gd fmla="val 18869" name="adj1"/>
              <a:gd fmla="val 30364"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1" name="Google Shape;201;p26"/>
          <p:cNvSpPr/>
          <p:nvPr/>
        </p:nvSpPr>
        <p:spPr>
          <a:xfrm>
            <a:off x="5454128" y="2170472"/>
            <a:ext cx="571500" cy="571500"/>
          </a:xfrm>
          <a:prstGeom prst="mathMultiply">
            <a:avLst>
              <a:gd fmla="val 16853" name="adj1"/>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26"/>
          <p:cNvSpPr txBox="1"/>
          <p:nvPr/>
        </p:nvSpPr>
        <p:spPr>
          <a:xfrm>
            <a:off x="1026321" y="3557522"/>
            <a:ext cx="14808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E</a:t>
            </a:r>
            <a:r>
              <a:rPr b="0" i="0" lang="en" sz="1800" u="sng" cap="none" strike="noStrike">
                <a:solidFill>
                  <a:srgbClr val="000000"/>
                </a:solidFill>
                <a:latin typeface="Arial"/>
                <a:ea typeface="Arial"/>
                <a:cs typeface="Arial"/>
                <a:sym typeface="Arial"/>
              </a:rPr>
              <a:t>X</a:t>
            </a:r>
            <a:r>
              <a:rPr b="0" i="0" lang="en" sz="1800" u="none" cap="none" strike="noStrike">
                <a:solidFill>
                  <a:srgbClr val="000000"/>
                </a:solidFill>
                <a:latin typeface="Arial"/>
                <a:ea typeface="Arial"/>
                <a:cs typeface="Arial"/>
                <a:sym typeface="Arial"/>
              </a:rPr>
              <a:t>pression Profiles</a:t>
            </a:r>
            <a:endParaRPr b="0" i="0" sz="1800" u="none" cap="none" strike="noStrike">
              <a:solidFill>
                <a:srgbClr val="000000"/>
              </a:solidFill>
              <a:latin typeface="Arial"/>
              <a:ea typeface="Arial"/>
              <a:cs typeface="Arial"/>
              <a:sym typeface="Arial"/>
            </a:endParaRPr>
          </a:p>
        </p:txBody>
      </p:sp>
      <p:sp>
        <p:nvSpPr>
          <p:cNvPr id="203" name="Google Shape;203;p26"/>
          <p:cNvSpPr txBox="1"/>
          <p:nvPr/>
        </p:nvSpPr>
        <p:spPr>
          <a:xfrm>
            <a:off x="3664238" y="3557522"/>
            <a:ext cx="17898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Regulator </a:t>
            </a:r>
            <a:endParaRPr/>
          </a:p>
          <a:p>
            <a:pPr indent="0" lvl="0" marL="0" marR="0" rtl="0" algn="ctr">
              <a:lnSpc>
                <a:spcPct val="100000"/>
              </a:lnSpc>
              <a:spcBef>
                <a:spcPts val="0"/>
              </a:spcBef>
              <a:spcAft>
                <a:spcPts val="0"/>
              </a:spcAft>
              <a:buClr>
                <a:srgbClr val="000000"/>
              </a:buClr>
              <a:buSzPts val="1800"/>
              <a:buFont typeface="Arial"/>
              <a:buNone/>
            </a:pPr>
            <a:r>
              <a:rPr b="0" i="0" lang="en" sz="1800" u="sng" cap="none" strike="noStrike">
                <a:solidFill>
                  <a:srgbClr val="000000"/>
                </a:solidFill>
                <a:latin typeface="Arial"/>
                <a:ea typeface="Arial"/>
                <a:cs typeface="Arial"/>
                <a:sym typeface="Arial"/>
              </a:rPr>
              <a:t>S</a:t>
            </a:r>
            <a:r>
              <a:rPr b="0" i="0" lang="en" sz="1800" u="none" cap="none" strike="noStrike">
                <a:solidFill>
                  <a:srgbClr val="000000"/>
                </a:solidFill>
                <a:latin typeface="Arial"/>
                <a:ea typeface="Arial"/>
                <a:cs typeface="Arial"/>
                <a:sym typeface="Arial"/>
              </a:rPr>
              <a:t>ignals</a:t>
            </a:r>
            <a:endParaRPr b="0" i="0" sz="1800" u="none" cap="none" strike="noStrike">
              <a:solidFill>
                <a:srgbClr val="000000"/>
              </a:solidFill>
              <a:latin typeface="Arial"/>
              <a:ea typeface="Arial"/>
              <a:cs typeface="Arial"/>
              <a:sym typeface="Arial"/>
            </a:endParaRPr>
          </a:p>
        </p:txBody>
      </p:sp>
      <p:sp>
        <p:nvSpPr>
          <p:cNvPr id="204" name="Google Shape;204;p26"/>
          <p:cNvSpPr txBox="1"/>
          <p:nvPr/>
        </p:nvSpPr>
        <p:spPr>
          <a:xfrm>
            <a:off x="6237514" y="3557521"/>
            <a:ext cx="17898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Regulator </a:t>
            </a:r>
            <a:r>
              <a:rPr b="0" i="0" lang="en" sz="1800" u="sng" cap="none" strike="noStrike">
                <a:solidFill>
                  <a:srgbClr val="000000"/>
                </a:solidFill>
                <a:latin typeface="Arial"/>
                <a:ea typeface="Arial"/>
                <a:cs typeface="Arial"/>
                <a:sym typeface="Arial"/>
              </a:rPr>
              <a:t>A</a:t>
            </a:r>
            <a:r>
              <a:rPr b="0" i="0" lang="en" sz="1800" u="none" cap="none" strike="noStrike">
                <a:solidFill>
                  <a:srgbClr val="000000"/>
                </a:solidFill>
                <a:latin typeface="Arial"/>
                <a:ea typeface="Arial"/>
                <a:cs typeface="Arial"/>
                <a:sym typeface="Arial"/>
              </a:rPr>
              <a:t>ctivities</a:t>
            </a:r>
            <a:endParaRPr b="0" i="0" sz="1800" u="none" cap="none" strike="noStrike">
              <a:solidFill>
                <a:srgbClr val="000000"/>
              </a:solidFill>
              <a:latin typeface="Arial"/>
              <a:ea typeface="Arial"/>
              <a:cs typeface="Arial"/>
              <a:sym typeface="Arial"/>
            </a:endParaRPr>
          </a:p>
        </p:txBody>
      </p:sp>
      <p:sp>
        <p:nvSpPr>
          <p:cNvPr id="205" name="Google Shape;205;p26"/>
          <p:cNvSpPr/>
          <p:nvPr/>
        </p:nvSpPr>
        <p:spPr>
          <a:xfrm>
            <a:off x="3889600" y="1510823"/>
            <a:ext cx="177900" cy="1889400"/>
          </a:xfrm>
          <a:prstGeom prst="rect">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6" name="Google Shape;206;p26"/>
          <p:cNvSpPr/>
          <p:nvPr/>
        </p:nvSpPr>
        <p:spPr>
          <a:xfrm>
            <a:off x="6447439" y="1779226"/>
            <a:ext cx="1480800" cy="175500"/>
          </a:xfrm>
          <a:prstGeom prst="rect">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Mathematical Representation</a:t>
            </a:r>
            <a:endParaRPr/>
          </a:p>
        </p:txBody>
      </p:sp>
      <p:grpSp>
        <p:nvGrpSpPr>
          <p:cNvPr id="212" name="Google Shape;212;p27"/>
          <p:cNvGrpSpPr/>
          <p:nvPr/>
        </p:nvGrpSpPr>
        <p:grpSpPr>
          <a:xfrm>
            <a:off x="12" y="4750737"/>
            <a:ext cx="9143970" cy="392763"/>
            <a:chOff x="12" y="4750737"/>
            <a:chExt cx="9143970" cy="392763"/>
          </a:xfrm>
        </p:grpSpPr>
        <p:sp>
          <p:nvSpPr>
            <p:cNvPr id="213" name="Google Shape;213;p27"/>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215" name="Google Shape;215;p27"/>
            <p:cNvPicPr preferRelativeResize="0"/>
            <p:nvPr/>
          </p:nvPicPr>
          <p:blipFill rotWithShape="1">
            <a:blip r:embed="rId3">
              <a:alphaModFix/>
            </a:blip>
            <a:srcRect b="0" l="0" r="0" t="0"/>
            <a:stretch/>
          </p:blipFill>
          <p:spPr>
            <a:xfrm>
              <a:off x="63062" y="4823443"/>
              <a:ext cx="1605300" cy="315600"/>
            </a:xfrm>
            <a:prstGeom prst="rect">
              <a:avLst/>
            </a:prstGeom>
            <a:noFill/>
            <a:ln>
              <a:noFill/>
            </a:ln>
          </p:spPr>
        </p:pic>
        <p:pic>
          <p:nvPicPr>
            <p:cNvPr descr="UC San Diego logo" id="216" name="Google Shape;216;p27"/>
            <p:cNvPicPr preferRelativeResize="0"/>
            <p:nvPr/>
          </p:nvPicPr>
          <p:blipFill rotWithShape="1">
            <a:blip r:embed="rId4">
              <a:alphaModFix/>
            </a:blip>
            <a:srcRect b="0" l="0" r="0" t="0"/>
            <a:stretch/>
          </p:blipFill>
          <p:spPr>
            <a:xfrm>
              <a:off x="7815811" y="4867889"/>
              <a:ext cx="1261500" cy="239700"/>
            </a:xfrm>
            <a:prstGeom prst="rect">
              <a:avLst/>
            </a:prstGeom>
            <a:noFill/>
            <a:ln>
              <a:noFill/>
            </a:ln>
          </p:spPr>
        </p:pic>
      </p:grpSp>
      <p:pic>
        <p:nvPicPr>
          <p:cNvPr id="217" name="Google Shape;217;p27"/>
          <p:cNvPicPr preferRelativeResize="0"/>
          <p:nvPr/>
        </p:nvPicPr>
        <p:blipFill rotWithShape="1">
          <a:blip r:embed="rId5">
            <a:alphaModFix amt="70000"/>
          </a:blip>
          <a:srcRect b="0" l="0" r="0" t="0"/>
          <a:stretch/>
        </p:blipFill>
        <p:spPr>
          <a:xfrm>
            <a:off x="1073959" y="1512076"/>
            <a:ext cx="1480800" cy="1888297"/>
          </a:xfrm>
          <a:prstGeom prst="rect">
            <a:avLst/>
          </a:prstGeom>
          <a:noFill/>
          <a:ln cap="flat" cmpd="sng" w="12700">
            <a:solidFill>
              <a:schemeClr val="dk1"/>
            </a:solidFill>
            <a:prstDash val="solid"/>
            <a:round/>
            <a:headEnd len="sm" w="sm" type="none"/>
            <a:tailEnd len="sm" w="sm" type="none"/>
          </a:ln>
        </p:spPr>
      </p:pic>
      <p:sp>
        <p:nvSpPr>
          <p:cNvPr id="218" name="Google Shape;218;p27"/>
          <p:cNvSpPr txBox="1"/>
          <p:nvPr/>
        </p:nvSpPr>
        <p:spPr>
          <a:xfrm>
            <a:off x="1073959" y="857399"/>
            <a:ext cx="1480800" cy="56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Experimental</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Conditions</a:t>
            </a:r>
            <a:endParaRPr b="0" i="0" sz="1400" u="none" cap="none" strike="noStrike">
              <a:solidFill>
                <a:srgbClr val="000000"/>
              </a:solidFill>
              <a:latin typeface="Arial"/>
              <a:ea typeface="Arial"/>
              <a:cs typeface="Arial"/>
              <a:sym typeface="Arial"/>
            </a:endParaRPr>
          </a:p>
        </p:txBody>
      </p:sp>
      <p:sp>
        <p:nvSpPr>
          <p:cNvPr id="219" name="Google Shape;219;p27"/>
          <p:cNvSpPr txBox="1"/>
          <p:nvPr/>
        </p:nvSpPr>
        <p:spPr>
          <a:xfrm rot="-5400000">
            <a:off x="104600" y="2275023"/>
            <a:ext cx="1480800" cy="36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Genes</a:t>
            </a:r>
            <a:endParaRPr b="0" i="0" sz="1400" u="none" cap="none" strike="noStrike">
              <a:solidFill>
                <a:srgbClr val="000000"/>
              </a:solidFill>
              <a:latin typeface="Arial"/>
              <a:ea typeface="Arial"/>
              <a:cs typeface="Arial"/>
              <a:sym typeface="Arial"/>
            </a:endParaRPr>
          </a:p>
        </p:txBody>
      </p:sp>
      <p:sp>
        <p:nvSpPr>
          <p:cNvPr id="220" name="Google Shape;220;p27"/>
          <p:cNvSpPr txBox="1"/>
          <p:nvPr/>
        </p:nvSpPr>
        <p:spPr>
          <a:xfrm>
            <a:off x="1531758" y="2040725"/>
            <a:ext cx="5652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4800" u="none" cap="none" strike="noStrike">
                <a:solidFill>
                  <a:srgbClr val="000000"/>
                </a:solidFill>
                <a:latin typeface="Arial"/>
                <a:ea typeface="Arial"/>
                <a:cs typeface="Arial"/>
                <a:sym typeface="Arial"/>
              </a:rPr>
              <a:t>X</a:t>
            </a:r>
            <a:endParaRPr/>
          </a:p>
        </p:txBody>
      </p:sp>
      <p:sp>
        <p:nvSpPr>
          <p:cNvPr id="221" name="Google Shape;221;p27"/>
          <p:cNvSpPr/>
          <p:nvPr/>
        </p:nvSpPr>
        <p:spPr>
          <a:xfrm>
            <a:off x="3889600" y="1512076"/>
            <a:ext cx="1384200" cy="1888200"/>
          </a:xfrm>
          <a:prstGeom prst="rect">
            <a:avLst/>
          </a:prstGeom>
          <a:gradFill>
            <a:gsLst>
              <a:gs pos="0">
                <a:srgbClr val="A6E7F9"/>
              </a:gs>
              <a:gs pos="35000">
                <a:srgbClr val="C0EEFA"/>
              </a:gs>
              <a:gs pos="100000">
                <a:srgbClr val="E6F7FE"/>
              </a:gs>
            </a:gsLst>
            <a:lin ang="16200038" scaled="0"/>
          </a:gradFill>
          <a:ln cap="flat" cmpd="sng" w="9525">
            <a:solidFill>
              <a:srgbClr val="51A4B2"/>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4800" u="none" cap="none" strike="noStrike">
                <a:solidFill>
                  <a:srgbClr val="000000"/>
                </a:solidFill>
                <a:latin typeface="Arial"/>
                <a:ea typeface="Arial"/>
                <a:cs typeface="Arial"/>
                <a:sym typeface="Arial"/>
              </a:rPr>
              <a:t>S</a:t>
            </a:r>
            <a:endParaRPr/>
          </a:p>
        </p:txBody>
      </p:sp>
      <p:sp>
        <p:nvSpPr>
          <p:cNvPr id="222" name="Google Shape;222;p27"/>
          <p:cNvSpPr/>
          <p:nvPr/>
        </p:nvSpPr>
        <p:spPr>
          <a:xfrm>
            <a:off x="6447441" y="1776400"/>
            <a:ext cx="1480800" cy="1359600"/>
          </a:xfrm>
          <a:prstGeom prst="rect">
            <a:avLst/>
          </a:prstGeom>
          <a:gradFill>
            <a:gsLst>
              <a:gs pos="0">
                <a:srgbClr val="B6ADFF"/>
              </a:gs>
              <a:gs pos="35000">
                <a:srgbClr val="CCC5FF"/>
              </a:gs>
              <a:gs pos="100000">
                <a:srgbClr val="EAE7FF"/>
              </a:gs>
            </a:gsLst>
            <a:lin ang="16200038" scaled="0"/>
          </a:gradFill>
          <a:ln cap="flat" cmpd="sng" w="9525">
            <a:solidFill>
              <a:srgbClr val="857CC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4800" u="none" cap="none" strike="noStrike">
                <a:solidFill>
                  <a:srgbClr val="000000"/>
                </a:solidFill>
                <a:latin typeface="Arial"/>
                <a:ea typeface="Arial"/>
                <a:cs typeface="Arial"/>
                <a:sym typeface="Arial"/>
              </a:rPr>
              <a:t>A</a:t>
            </a:r>
            <a:endParaRPr/>
          </a:p>
        </p:txBody>
      </p:sp>
      <p:sp>
        <p:nvSpPr>
          <p:cNvPr id="223" name="Google Shape;223;p27"/>
          <p:cNvSpPr txBox="1"/>
          <p:nvPr/>
        </p:nvSpPr>
        <p:spPr>
          <a:xfrm>
            <a:off x="6447440" y="1229476"/>
            <a:ext cx="1480800" cy="56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Experimental</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Conditions</a:t>
            </a:r>
            <a:endParaRPr b="0" i="0" sz="1400" u="none" cap="none" strike="noStrike">
              <a:solidFill>
                <a:srgbClr val="000000"/>
              </a:solidFill>
              <a:latin typeface="Arial"/>
              <a:ea typeface="Arial"/>
              <a:cs typeface="Arial"/>
              <a:sym typeface="Arial"/>
            </a:endParaRPr>
          </a:p>
        </p:txBody>
      </p:sp>
      <p:sp>
        <p:nvSpPr>
          <p:cNvPr id="224" name="Google Shape;224;p27"/>
          <p:cNvSpPr txBox="1"/>
          <p:nvPr/>
        </p:nvSpPr>
        <p:spPr>
          <a:xfrm rot="-5400000">
            <a:off x="2967879" y="2275023"/>
            <a:ext cx="1480800" cy="36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Genes</a:t>
            </a:r>
            <a:endParaRPr b="0" i="0" sz="1400" u="none" cap="none" strike="noStrike">
              <a:solidFill>
                <a:srgbClr val="000000"/>
              </a:solidFill>
              <a:latin typeface="Arial"/>
              <a:ea typeface="Arial"/>
              <a:cs typeface="Arial"/>
              <a:sym typeface="Arial"/>
            </a:endParaRPr>
          </a:p>
        </p:txBody>
      </p:sp>
      <p:sp>
        <p:nvSpPr>
          <p:cNvPr id="225" name="Google Shape;225;p27"/>
          <p:cNvSpPr txBox="1"/>
          <p:nvPr/>
        </p:nvSpPr>
        <p:spPr>
          <a:xfrm>
            <a:off x="3841350" y="1090974"/>
            <a:ext cx="1480800" cy="4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Signals</a:t>
            </a:r>
            <a:endParaRPr b="0" i="0" sz="1400" u="none" cap="none" strike="noStrike">
              <a:solidFill>
                <a:srgbClr val="000000"/>
              </a:solidFill>
              <a:latin typeface="Arial"/>
              <a:ea typeface="Arial"/>
              <a:cs typeface="Arial"/>
              <a:sym typeface="Arial"/>
            </a:endParaRPr>
          </a:p>
        </p:txBody>
      </p:sp>
      <p:sp>
        <p:nvSpPr>
          <p:cNvPr id="226" name="Google Shape;226;p27"/>
          <p:cNvSpPr txBox="1"/>
          <p:nvPr/>
        </p:nvSpPr>
        <p:spPr>
          <a:xfrm rot="-5400000">
            <a:off x="5497039" y="2246371"/>
            <a:ext cx="1480800" cy="4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Signals</a:t>
            </a:r>
            <a:endParaRPr b="0" i="0" sz="1400" u="none" cap="none" strike="noStrike">
              <a:solidFill>
                <a:srgbClr val="000000"/>
              </a:solidFill>
              <a:latin typeface="Arial"/>
              <a:ea typeface="Arial"/>
              <a:cs typeface="Arial"/>
              <a:sym typeface="Arial"/>
            </a:endParaRPr>
          </a:p>
        </p:txBody>
      </p:sp>
      <p:sp>
        <p:nvSpPr>
          <p:cNvPr id="227" name="Google Shape;227;p27"/>
          <p:cNvSpPr/>
          <p:nvPr/>
        </p:nvSpPr>
        <p:spPr>
          <a:xfrm>
            <a:off x="2946873" y="2306996"/>
            <a:ext cx="389400" cy="298500"/>
          </a:xfrm>
          <a:prstGeom prst="mathEqual">
            <a:avLst>
              <a:gd fmla="val 18869" name="adj1"/>
              <a:gd fmla="val 30364"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8" name="Google Shape;228;p27"/>
          <p:cNvSpPr/>
          <p:nvPr/>
        </p:nvSpPr>
        <p:spPr>
          <a:xfrm>
            <a:off x="5454128" y="2170472"/>
            <a:ext cx="571500" cy="571500"/>
          </a:xfrm>
          <a:prstGeom prst="mathMultiply">
            <a:avLst>
              <a:gd fmla="val 16853" name="adj1"/>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27"/>
          <p:cNvSpPr txBox="1"/>
          <p:nvPr/>
        </p:nvSpPr>
        <p:spPr>
          <a:xfrm>
            <a:off x="1026321" y="3557522"/>
            <a:ext cx="14808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E</a:t>
            </a:r>
            <a:r>
              <a:rPr b="0" i="0" lang="en" sz="1800" u="sng" cap="none" strike="noStrike">
                <a:solidFill>
                  <a:srgbClr val="000000"/>
                </a:solidFill>
                <a:latin typeface="Arial"/>
                <a:ea typeface="Arial"/>
                <a:cs typeface="Arial"/>
                <a:sym typeface="Arial"/>
              </a:rPr>
              <a:t>X</a:t>
            </a:r>
            <a:r>
              <a:rPr b="0" i="0" lang="en" sz="1800" u="none" cap="none" strike="noStrike">
                <a:solidFill>
                  <a:srgbClr val="000000"/>
                </a:solidFill>
                <a:latin typeface="Arial"/>
                <a:ea typeface="Arial"/>
                <a:cs typeface="Arial"/>
                <a:sym typeface="Arial"/>
              </a:rPr>
              <a:t>pression Profiles</a:t>
            </a:r>
            <a:endParaRPr b="0" i="0" sz="1800" u="none" cap="none" strike="noStrike">
              <a:solidFill>
                <a:srgbClr val="000000"/>
              </a:solidFill>
              <a:latin typeface="Arial"/>
              <a:ea typeface="Arial"/>
              <a:cs typeface="Arial"/>
              <a:sym typeface="Arial"/>
            </a:endParaRPr>
          </a:p>
        </p:txBody>
      </p:sp>
      <p:sp>
        <p:nvSpPr>
          <p:cNvPr id="230" name="Google Shape;230;p27"/>
          <p:cNvSpPr txBox="1"/>
          <p:nvPr/>
        </p:nvSpPr>
        <p:spPr>
          <a:xfrm>
            <a:off x="3664238" y="3557522"/>
            <a:ext cx="17898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Regulator </a:t>
            </a:r>
            <a:endParaRPr/>
          </a:p>
          <a:p>
            <a:pPr indent="0" lvl="0" marL="0" marR="0" rtl="0" algn="ctr">
              <a:lnSpc>
                <a:spcPct val="100000"/>
              </a:lnSpc>
              <a:spcBef>
                <a:spcPts val="0"/>
              </a:spcBef>
              <a:spcAft>
                <a:spcPts val="0"/>
              </a:spcAft>
              <a:buClr>
                <a:srgbClr val="000000"/>
              </a:buClr>
              <a:buSzPts val="1800"/>
              <a:buFont typeface="Arial"/>
              <a:buNone/>
            </a:pPr>
            <a:r>
              <a:rPr b="0" i="0" lang="en" sz="1800" u="sng" cap="none" strike="noStrike">
                <a:solidFill>
                  <a:srgbClr val="000000"/>
                </a:solidFill>
                <a:latin typeface="Arial"/>
                <a:ea typeface="Arial"/>
                <a:cs typeface="Arial"/>
                <a:sym typeface="Arial"/>
              </a:rPr>
              <a:t>S</a:t>
            </a:r>
            <a:r>
              <a:rPr b="0" i="0" lang="en" sz="1800" u="none" cap="none" strike="noStrike">
                <a:solidFill>
                  <a:srgbClr val="000000"/>
                </a:solidFill>
                <a:latin typeface="Arial"/>
                <a:ea typeface="Arial"/>
                <a:cs typeface="Arial"/>
                <a:sym typeface="Arial"/>
              </a:rPr>
              <a:t>ignals</a:t>
            </a:r>
            <a:endParaRPr b="0" i="0" sz="1800" u="none" cap="none" strike="noStrike">
              <a:solidFill>
                <a:srgbClr val="000000"/>
              </a:solidFill>
              <a:latin typeface="Arial"/>
              <a:ea typeface="Arial"/>
              <a:cs typeface="Arial"/>
              <a:sym typeface="Arial"/>
            </a:endParaRPr>
          </a:p>
        </p:txBody>
      </p:sp>
      <p:sp>
        <p:nvSpPr>
          <p:cNvPr id="231" name="Google Shape;231;p27"/>
          <p:cNvSpPr txBox="1"/>
          <p:nvPr/>
        </p:nvSpPr>
        <p:spPr>
          <a:xfrm>
            <a:off x="6237514" y="3557521"/>
            <a:ext cx="17898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Regulator </a:t>
            </a:r>
            <a:r>
              <a:rPr b="0" i="0" lang="en" sz="1800" u="sng" cap="none" strike="noStrike">
                <a:solidFill>
                  <a:srgbClr val="000000"/>
                </a:solidFill>
                <a:latin typeface="Arial"/>
                <a:ea typeface="Arial"/>
                <a:cs typeface="Arial"/>
                <a:sym typeface="Arial"/>
              </a:rPr>
              <a:t>A</a:t>
            </a:r>
            <a:r>
              <a:rPr b="0" i="0" lang="en" sz="1800" u="none" cap="none" strike="noStrike">
                <a:solidFill>
                  <a:srgbClr val="000000"/>
                </a:solidFill>
                <a:latin typeface="Arial"/>
                <a:ea typeface="Arial"/>
                <a:cs typeface="Arial"/>
                <a:sym typeface="Arial"/>
              </a:rPr>
              <a:t>ctivities</a:t>
            </a:r>
            <a:endParaRPr b="0" i="0" sz="1800" u="none" cap="none" strike="noStrike">
              <a:solidFill>
                <a:srgbClr val="000000"/>
              </a:solidFill>
              <a:latin typeface="Arial"/>
              <a:ea typeface="Arial"/>
              <a:cs typeface="Arial"/>
              <a:sym typeface="Arial"/>
            </a:endParaRPr>
          </a:p>
        </p:txBody>
      </p:sp>
      <p:sp>
        <p:nvSpPr>
          <p:cNvPr id="232" name="Google Shape;232;p27"/>
          <p:cNvSpPr/>
          <p:nvPr/>
        </p:nvSpPr>
        <p:spPr>
          <a:xfrm>
            <a:off x="3889600" y="1510823"/>
            <a:ext cx="177900" cy="1889400"/>
          </a:xfrm>
          <a:prstGeom prst="rect">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3" name="Google Shape;233;p27"/>
          <p:cNvSpPr/>
          <p:nvPr/>
        </p:nvSpPr>
        <p:spPr>
          <a:xfrm>
            <a:off x="6447439" y="1779226"/>
            <a:ext cx="1480800" cy="175500"/>
          </a:xfrm>
          <a:prstGeom prst="rect">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4" name="Google Shape;234;p27"/>
          <p:cNvSpPr/>
          <p:nvPr/>
        </p:nvSpPr>
        <p:spPr>
          <a:xfrm>
            <a:off x="152500" y="857400"/>
            <a:ext cx="3267300" cy="3676200"/>
          </a:xfrm>
          <a:prstGeom prst="rect">
            <a:avLst/>
          </a:prstGeom>
          <a:solidFill>
            <a:srgbClr val="FFFFFF">
              <a:alpha val="7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5498775" y="857400"/>
            <a:ext cx="3267300" cy="3676200"/>
          </a:xfrm>
          <a:prstGeom prst="rect">
            <a:avLst/>
          </a:prstGeom>
          <a:solidFill>
            <a:srgbClr val="FFFFFF">
              <a:alpha val="7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3008450" y="1515750"/>
            <a:ext cx="880110" cy="2560955"/>
          </a:xfrm>
          <a:custGeom>
            <a:rect b="b" l="l" r="r" t="t"/>
            <a:pathLst>
              <a:path extrusionOk="0" h="2768600" w="889000">
                <a:moveTo>
                  <a:pt x="889000" y="0"/>
                </a:moveTo>
                <a:lnTo>
                  <a:pt x="0" y="1295400"/>
                </a:lnTo>
                <a:lnTo>
                  <a:pt x="0" y="2768600"/>
                </a:lnTo>
                <a:lnTo>
                  <a:pt x="876300" y="1917700"/>
                </a:lnTo>
                <a:cubicBezTo>
                  <a:pt x="880533" y="1278467"/>
                  <a:pt x="884767" y="639233"/>
                  <a:pt x="889000" y="0"/>
                </a:cubicBezTo>
                <a:close/>
              </a:path>
            </a:pathLst>
          </a:custGeom>
          <a:gradFill>
            <a:gsLst>
              <a:gs pos="0">
                <a:srgbClr val="F2F2F2"/>
              </a:gs>
              <a:gs pos="100000">
                <a:schemeClr val="dk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27"/>
          <p:cNvSpPr/>
          <p:nvPr/>
        </p:nvSpPr>
        <p:spPr>
          <a:xfrm>
            <a:off x="845700" y="2509375"/>
            <a:ext cx="2190600" cy="21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27"/>
          <p:cNvPicPr preferRelativeResize="0"/>
          <p:nvPr/>
        </p:nvPicPr>
        <p:blipFill>
          <a:blip r:embed="rId6">
            <a:alphaModFix/>
          </a:blip>
          <a:stretch>
            <a:fillRect/>
          </a:stretch>
        </p:blipFill>
        <p:spPr>
          <a:xfrm>
            <a:off x="837825" y="2582700"/>
            <a:ext cx="2170625" cy="211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Mathematical Representation</a:t>
            </a:r>
            <a:endParaRPr/>
          </a:p>
        </p:txBody>
      </p:sp>
      <p:grpSp>
        <p:nvGrpSpPr>
          <p:cNvPr id="244" name="Google Shape;244;p28"/>
          <p:cNvGrpSpPr/>
          <p:nvPr/>
        </p:nvGrpSpPr>
        <p:grpSpPr>
          <a:xfrm>
            <a:off x="-39725" y="4601612"/>
            <a:ext cx="9143970" cy="392763"/>
            <a:chOff x="12" y="4750737"/>
            <a:chExt cx="9143970" cy="392763"/>
          </a:xfrm>
        </p:grpSpPr>
        <p:sp>
          <p:nvSpPr>
            <p:cNvPr id="245" name="Google Shape;245;p28"/>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247" name="Google Shape;247;p28"/>
            <p:cNvPicPr preferRelativeResize="0"/>
            <p:nvPr/>
          </p:nvPicPr>
          <p:blipFill rotWithShape="1">
            <a:blip r:embed="rId3">
              <a:alphaModFix/>
            </a:blip>
            <a:srcRect b="0" l="0" r="0" t="0"/>
            <a:stretch/>
          </p:blipFill>
          <p:spPr>
            <a:xfrm>
              <a:off x="63062" y="4823443"/>
              <a:ext cx="1605300" cy="315600"/>
            </a:xfrm>
            <a:prstGeom prst="rect">
              <a:avLst/>
            </a:prstGeom>
            <a:noFill/>
            <a:ln>
              <a:noFill/>
            </a:ln>
          </p:spPr>
        </p:pic>
        <p:pic>
          <p:nvPicPr>
            <p:cNvPr descr="UC San Diego logo" id="248" name="Google Shape;248;p28"/>
            <p:cNvPicPr preferRelativeResize="0"/>
            <p:nvPr/>
          </p:nvPicPr>
          <p:blipFill rotWithShape="1">
            <a:blip r:embed="rId4">
              <a:alphaModFix/>
            </a:blip>
            <a:srcRect b="0" l="0" r="0" t="0"/>
            <a:stretch/>
          </p:blipFill>
          <p:spPr>
            <a:xfrm>
              <a:off x="7815811" y="4867889"/>
              <a:ext cx="1261500" cy="239700"/>
            </a:xfrm>
            <a:prstGeom prst="rect">
              <a:avLst/>
            </a:prstGeom>
            <a:noFill/>
            <a:ln>
              <a:noFill/>
            </a:ln>
          </p:spPr>
        </p:pic>
      </p:grpSp>
      <p:pic>
        <p:nvPicPr>
          <p:cNvPr id="249" name="Google Shape;249;p28"/>
          <p:cNvPicPr preferRelativeResize="0"/>
          <p:nvPr/>
        </p:nvPicPr>
        <p:blipFill rotWithShape="1">
          <a:blip r:embed="rId5">
            <a:alphaModFix amt="70000"/>
          </a:blip>
          <a:srcRect b="0" l="0" r="0" t="0"/>
          <a:stretch/>
        </p:blipFill>
        <p:spPr>
          <a:xfrm>
            <a:off x="1073959" y="1512076"/>
            <a:ext cx="1480800" cy="1888297"/>
          </a:xfrm>
          <a:prstGeom prst="rect">
            <a:avLst/>
          </a:prstGeom>
          <a:noFill/>
          <a:ln cap="flat" cmpd="sng" w="12700">
            <a:solidFill>
              <a:schemeClr val="dk1"/>
            </a:solidFill>
            <a:prstDash val="solid"/>
            <a:round/>
            <a:headEnd len="sm" w="sm" type="none"/>
            <a:tailEnd len="sm" w="sm" type="none"/>
          </a:ln>
        </p:spPr>
      </p:pic>
      <p:sp>
        <p:nvSpPr>
          <p:cNvPr id="250" name="Google Shape;250;p28"/>
          <p:cNvSpPr txBox="1"/>
          <p:nvPr/>
        </p:nvSpPr>
        <p:spPr>
          <a:xfrm>
            <a:off x="1073959" y="857399"/>
            <a:ext cx="1480800" cy="56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Experimental</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Conditions</a:t>
            </a:r>
            <a:endParaRPr b="0" i="0" sz="1400" u="none" cap="none" strike="noStrike">
              <a:solidFill>
                <a:srgbClr val="000000"/>
              </a:solidFill>
              <a:latin typeface="Arial"/>
              <a:ea typeface="Arial"/>
              <a:cs typeface="Arial"/>
              <a:sym typeface="Arial"/>
            </a:endParaRPr>
          </a:p>
        </p:txBody>
      </p:sp>
      <p:sp>
        <p:nvSpPr>
          <p:cNvPr id="251" name="Google Shape;251;p28"/>
          <p:cNvSpPr txBox="1"/>
          <p:nvPr/>
        </p:nvSpPr>
        <p:spPr>
          <a:xfrm rot="-5400000">
            <a:off x="104600" y="2275023"/>
            <a:ext cx="1480800" cy="36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Genes</a:t>
            </a:r>
            <a:endParaRPr b="0" i="0" sz="1400" u="none" cap="none" strike="noStrike">
              <a:solidFill>
                <a:srgbClr val="000000"/>
              </a:solidFill>
              <a:latin typeface="Arial"/>
              <a:ea typeface="Arial"/>
              <a:cs typeface="Arial"/>
              <a:sym typeface="Arial"/>
            </a:endParaRPr>
          </a:p>
        </p:txBody>
      </p:sp>
      <p:sp>
        <p:nvSpPr>
          <p:cNvPr id="252" name="Google Shape;252;p28"/>
          <p:cNvSpPr txBox="1"/>
          <p:nvPr/>
        </p:nvSpPr>
        <p:spPr>
          <a:xfrm>
            <a:off x="1531758" y="2040725"/>
            <a:ext cx="5652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4800" u="none" cap="none" strike="noStrike">
                <a:solidFill>
                  <a:srgbClr val="000000"/>
                </a:solidFill>
                <a:latin typeface="Arial"/>
                <a:ea typeface="Arial"/>
                <a:cs typeface="Arial"/>
                <a:sym typeface="Arial"/>
              </a:rPr>
              <a:t>X</a:t>
            </a:r>
            <a:endParaRPr/>
          </a:p>
        </p:txBody>
      </p:sp>
      <p:sp>
        <p:nvSpPr>
          <p:cNvPr id="253" name="Google Shape;253;p28"/>
          <p:cNvSpPr/>
          <p:nvPr/>
        </p:nvSpPr>
        <p:spPr>
          <a:xfrm>
            <a:off x="3889600" y="1512076"/>
            <a:ext cx="1384200" cy="1888200"/>
          </a:xfrm>
          <a:prstGeom prst="rect">
            <a:avLst/>
          </a:prstGeom>
          <a:gradFill>
            <a:gsLst>
              <a:gs pos="0">
                <a:srgbClr val="A6E7F9"/>
              </a:gs>
              <a:gs pos="35000">
                <a:srgbClr val="C0EEFA"/>
              </a:gs>
              <a:gs pos="100000">
                <a:srgbClr val="E6F7FE"/>
              </a:gs>
            </a:gsLst>
            <a:lin ang="16200038" scaled="0"/>
          </a:gradFill>
          <a:ln cap="flat" cmpd="sng" w="9525">
            <a:solidFill>
              <a:srgbClr val="51A4B2"/>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4800" u="none" cap="none" strike="noStrike">
                <a:solidFill>
                  <a:srgbClr val="000000"/>
                </a:solidFill>
                <a:latin typeface="Arial"/>
                <a:ea typeface="Arial"/>
                <a:cs typeface="Arial"/>
                <a:sym typeface="Arial"/>
              </a:rPr>
              <a:t>S</a:t>
            </a:r>
            <a:endParaRPr/>
          </a:p>
        </p:txBody>
      </p:sp>
      <p:sp>
        <p:nvSpPr>
          <p:cNvPr id="254" name="Google Shape;254;p28"/>
          <p:cNvSpPr/>
          <p:nvPr/>
        </p:nvSpPr>
        <p:spPr>
          <a:xfrm>
            <a:off x="6447441" y="1776400"/>
            <a:ext cx="1480800" cy="1359600"/>
          </a:xfrm>
          <a:prstGeom prst="rect">
            <a:avLst/>
          </a:prstGeom>
          <a:gradFill>
            <a:gsLst>
              <a:gs pos="0">
                <a:srgbClr val="B6ADFF"/>
              </a:gs>
              <a:gs pos="35000">
                <a:srgbClr val="CCC5FF"/>
              </a:gs>
              <a:gs pos="100000">
                <a:srgbClr val="EAE7FF"/>
              </a:gs>
            </a:gsLst>
            <a:lin ang="16200038" scaled="0"/>
          </a:gradFill>
          <a:ln cap="flat" cmpd="sng" w="9525">
            <a:solidFill>
              <a:srgbClr val="857CC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4800" u="none" cap="none" strike="noStrike">
                <a:solidFill>
                  <a:srgbClr val="000000"/>
                </a:solidFill>
                <a:latin typeface="Arial"/>
                <a:ea typeface="Arial"/>
                <a:cs typeface="Arial"/>
                <a:sym typeface="Arial"/>
              </a:rPr>
              <a:t>A</a:t>
            </a:r>
            <a:endParaRPr/>
          </a:p>
        </p:txBody>
      </p:sp>
      <p:sp>
        <p:nvSpPr>
          <p:cNvPr id="255" name="Google Shape;255;p28"/>
          <p:cNvSpPr txBox="1"/>
          <p:nvPr/>
        </p:nvSpPr>
        <p:spPr>
          <a:xfrm>
            <a:off x="6447440" y="1229476"/>
            <a:ext cx="1480800" cy="56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Experimental</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Conditions</a:t>
            </a:r>
            <a:endParaRPr b="0" i="0" sz="1400" u="none" cap="none" strike="noStrike">
              <a:solidFill>
                <a:srgbClr val="000000"/>
              </a:solidFill>
              <a:latin typeface="Arial"/>
              <a:ea typeface="Arial"/>
              <a:cs typeface="Arial"/>
              <a:sym typeface="Arial"/>
            </a:endParaRPr>
          </a:p>
        </p:txBody>
      </p:sp>
      <p:sp>
        <p:nvSpPr>
          <p:cNvPr id="256" name="Google Shape;256;p28"/>
          <p:cNvSpPr txBox="1"/>
          <p:nvPr/>
        </p:nvSpPr>
        <p:spPr>
          <a:xfrm rot="-5400000">
            <a:off x="2967879" y="2275023"/>
            <a:ext cx="1480800" cy="36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Genes</a:t>
            </a:r>
            <a:endParaRPr b="0" i="0" sz="1400" u="none" cap="none" strike="noStrike">
              <a:solidFill>
                <a:srgbClr val="000000"/>
              </a:solidFill>
              <a:latin typeface="Arial"/>
              <a:ea typeface="Arial"/>
              <a:cs typeface="Arial"/>
              <a:sym typeface="Arial"/>
            </a:endParaRPr>
          </a:p>
        </p:txBody>
      </p:sp>
      <p:sp>
        <p:nvSpPr>
          <p:cNvPr id="257" name="Google Shape;257;p28"/>
          <p:cNvSpPr txBox="1"/>
          <p:nvPr/>
        </p:nvSpPr>
        <p:spPr>
          <a:xfrm>
            <a:off x="3841350" y="1090974"/>
            <a:ext cx="1480800" cy="4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Signals</a:t>
            </a:r>
            <a:endParaRPr b="0" i="0" sz="1400" u="none" cap="none" strike="noStrike">
              <a:solidFill>
                <a:srgbClr val="000000"/>
              </a:solidFill>
              <a:latin typeface="Arial"/>
              <a:ea typeface="Arial"/>
              <a:cs typeface="Arial"/>
              <a:sym typeface="Arial"/>
            </a:endParaRPr>
          </a:p>
        </p:txBody>
      </p:sp>
      <p:sp>
        <p:nvSpPr>
          <p:cNvPr id="258" name="Google Shape;258;p28"/>
          <p:cNvSpPr txBox="1"/>
          <p:nvPr/>
        </p:nvSpPr>
        <p:spPr>
          <a:xfrm rot="-5400000">
            <a:off x="5497039" y="2246371"/>
            <a:ext cx="1480800" cy="4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Signals</a:t>
            </a:r>
            <a:endParaRPr b="0" i="0" sz="1400" u="none" cap="none" strike="noStrike">
              <a:solidFill>
                <a:srgbClr val="000000"/>
              </a:solidFill>
              <a:latin typeface="Arial"/>
              <a:ea typeface="Arial"/>
              <a:cs typeface="Arial"/>
              <a:sym typeface="Arial"/>
            </a:endParaRPr>
          </a:p>
        </p:txBody>
      </p:sp>
      <p:sp>
        <p:nvSpPr>
          <p:cNvPr id="259" name="Google Shape;259;p28"/>
          <p:cNvSpPr/>
          <p:nvPr/>
        </p:nvSpPr>
        <p:spPr>
          <a:xfrm>
            <a:off x="2946873" y="2306996"/>
            <a:ext cx="389400" cy="298500"/>
          </a:xfrm>
          <a:prstGeom prst="mathEqual">
            <a:avLst>
              <a:gd fmla="val 18869" name="adj1"/>
              <a:gd fmla="val 30364"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0" name="Google Shape;260;p28"/>
          <p:cNvSpPr/>
          <p:nvPr/>
        </p:nvSpPr>
        <p:spPr>
          <a:xfrm>
            <a:off x="5454128" y="2170472"/>
            <a:ext cx="571500" cy="571500"/>
          </a:xfrm>
          <a:prstGeom prst="mathMultiply">
            <a:avLst>
              <a:gd fmla="val 16853" name="adj1"/>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28"/>
          <p:cNvSpPr txBox="1"/>
          <p:nvPr/>
        </p:nvSpPr>
        <p:spPr>
          <a:xfrm>
            <a:off x="1026321" y="3557522"/>
            <a:ext cx="14808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E</a:t>
            </a:r>
            <a:r>
              <a:rPr b="0" i="0" lang="en" sz="1800" u="sng" cap="none" strike="noStrike">
                <a:solidFill>
                  <a:srgbClr val="000000"/>
                </a:solidFill>
                <a:latin typeface="Arial"/>
                <a:ea typeface="Arial"/>
                <a:cs typeface="Arial"/>
                <a:sym typeface="Arial"/>
              </a:rPr>
              <a:t>X</a:t>
            </a:r>
            <a:r>
              <a:rPr b="0" i="0" lang="en" sz="1800" u="none" cap="none" strike="noStrike">
                <a:solidFill>
                  <a:srgbClr val="000000"/>
                </a:solidFill>
                <a:latin typeface="Arial"/>
                <a:ea typeface="Arial"/>
                <a:cs typeface="Arial"/>
                <a:sym typeface="Arial"/>
              </a:rPr>
              <a:t>pression Profiles</a:t>
            </a:r>
            <a:endParaRPr b="0" i="0" sz="1800" u="none" cap="none" strike="noStrike">
              <a:solidFill>
                <a:srgbClr val="000000"/>
              </a:solidFill>
              <a:latin typeface="Arial"/>
              <a:ea typeface="Arial"/>
              <a:cs typeface="Arial"/>
              <a:sym typeface="Arial"/>
            </a:endParaRPr>
          </a:p>
        </p:txBody>
      </p:sp>
      <p:sp>
        <p:nvSpPr>
          <p:cNvPr id="262" name="Google Shape;262;p28"/>
          <p:cNvSpPr txBox="1"/>
          <p:nvPr/>
        </p:nvSpPr>
        <p:spPr>
          <a:xfrm>
            <a:off x="3664238" y="3557522"/>
            <a:ext cx="17898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Regulator </a:t>
            </a:r>
            <a:endParaRPr/>
          </a:p>
          <a:p>
            <a:pPr indent="0" lvl="0" marL="0" marR="0" rtl="0" algn="ctr">
              <a:lnSpc>
                <a:spcPct val="100000"/>
              </a:lnSpc>
              <a:spcBef>
                <a:spcPts val="0"/>
              </a:spcBef>
              <a:spcAft>
                <a:spcPts val="0"/>
              </a:spcAft>
              <a:buClr>
                <a:srgbClr val="000000"/>
              </a:buClr>
              <a:buSzPts val="1800"/>
              <a:buFont typeface="Arial"/>
              <a:buNone/>
            </a:pPr>
            <a:r>
              <a:rPr b="0" i="0" lang="en" sz="1800" u="sng" cap="none" strike="noStrike">
                <a:solidFill>
                  <a:srgbClr val="000000"/>
                </a:solidFill>
                <a:latin typeface="Arial"/>
                <a:ea typeface="Arial"/>
                <a:cs typeface="Arial"/>
                <a:sym typeface="Arial"/>
              </a:rPr>
              <a:t>S</a:t>
            </a:r>
            <a:r>
              <a:rPr b="0" i="0" lang="en" sz="1800" u="none" cap="none" strike="noStrike">
                <a:solidFill>
                  <a:srgbClr val="000000"/>
                </a:solidFill>
                <a:latin typeface="Arial"/>
                <a:ea typeface="Arial"/>
                <a:cs typeface="Arial"/>
                <a:sym typeface="Arial"/>
              </a:rPr>
              <a:t>ignals</a:t>
            </a:r>
            <a:endParaRPr b="0" i="0" sz="1800" u="none" cap="none" strike="noStrike">
              <a:solidFill>
                <a:srgbClr val="000000"/>
              </a:solidFill>
              <a:latin typeface="Arial"/>
              <a:ea typeface="Arial"/>
              <a:cs typeface="Arial"/>
              <a:sym typeface="Arial"/>
            </a:endParaRPr>
          </a:p>
        </p:txBody>
      </p:sp>
      <p:sp>
        <p:nvSpPr>
          <p:cNvPr id="263" name="Google Shape;263;p28"/>
          <p:cNvSpPr txBox="1"/>
          <p:nvPr/>
        </p:nvSpPr>
        <p:spPr>
          <a:xfrm>
            <a:off x="6237514" y="3557521"/>
            <a:ext cx="17898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Regulator </a:t>
            </a:r>
            <a:r>
              <a:rPr b="0" i="0" lang="en" sz="1800" u="sng" cap="none" strike="noStrike">
                <a:solidFill>
                  <a:srgbClr val="000000"/>
                </a:solidFill>
                <a:latin typeface="Arial"/>
                <a:ea typeface="Arial"/>
                <a:cs typeface="Arial"/>
                <a:sym typeface="Arial"/>
              </a:rPr>
              <a:t>A</a:t>
            </a:r>
            <a:r>
              <a:rPr b="0" i="0" lang="en" sz="1800" u="none" cap="none" strike="noStrike">
                <a:solidFill>
                  <a:srgbClr val="000000"/>
                </a:solidFill>
                <a:latin typeface="Arial"/>
                <a:ea typeface="Arial"/>
                <a:cs typeface="Arial"/>
                <a:sym typeface="Arial"/>
              </a:rPr>
              <a:t>ctivities</a:t>
            </a:r>
            <a:endParaRPr b="0" i="0" sz="1800" u="none" cap="none" strike="noStrike">
              <a:solidFill>
                <a:srgbClr val="000000"/>
              </a:solidFill>
              <a:latin typeface="Arial"/>
              <a:ea typeface="Arial"/>
              <a:cs typeface="Arial"/>
              <a:sym typeface="Arial"/>
            </a:endParaRPr>
          </a:p>
        </p:txBody>
      </p:sp>
      <p:sp>
        <p:nvSpPr>
          <p:cNvPr id="264" name="Google Shape;264;p28"/>
          <p:cNvSpPr/>
          <p:nvPr/>
        </p:nvSpPr>
        <p:spPr>
          <a:xfrm>
            <a:off x="3889600" y="1510823"/>
            <a:ext cx="177900" cy="1889400"/>
          </a:xfrm>
          <a:prstGeom prst="rect">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5" name="Google Shape;265;p28"/>
          <p:cNvSpPr/>
          <p:nvPr/>
        </p:nvSpPr>
        <p:spPr>
          <a:xfrm>
            <a:off x="6447439" y="1779226"/>
            <a:ext cx="1480800" cy="175500"/>
          </a:xfrm>
          <a:prstGeom prst="rect">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6" name="Google Shape;266;p28"/>
          <p:cNvSpPr/>
          <p:nvPr/>
        </p:nvSpPr>
        <p:spPr>
          <a:xfrm>
            <a:off x="3000463" y="1515750"/>
            <a:ext cx="889000" cy="2768600"/>
          </a:xfrm>
          <a:custGeom>
            <a:rect b="b" l="l" r="r" t="t"/>
            <a:pathLst>
              <a:path extrusionOk="0" h="2768600" w="889000">
                <a:moveTo>
                  <a:pt x="889000" y="0"/>
                </a:moveTo>
                <a:lnTo>
                  <a:pt x="0" y="1295400"/>
                </a:lnTo>
                <a:lnTo>
                  <a:pt x="0" y="2768600"/>
                </a:lnTo>
                <a:lnTo>
                  <a:pt x="876300" y="1917700"/>
                </a:lnTo>
                <a:cubicBezTo>
                  <a:pt x="880533" y="1278467"/>
                  <a:pt x="884767" y="639233"/>
                  <a:pt x="889000" y="0"/>
                </a:cubicBezTo>
                <a:close/>
              </a:path>
            </a:pathLst>
          </a:custGeom>
          <a:gradFill>
            <a:gsLst>
              <a:gs pos="0">
                <a:srgbClr val="F2F2F2"/>
              </a:gs>
              <a:gs pos="100000">
                <a:schemeClr val="dk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28"/>
          <p:cNvSpPr/>
          <p:nvPr/>
        </p:nvSpPr>
        <p:spPr>
          <a:xfrm>
            <a:off x="79950" y="844050"/>
            <a:ext cx="5947500" cy="3676200"/>
          </a:xfrm>
          <a:prstGeom prst="rect">
            <a:avLst/>
          </a:prstGeom>
          <a:solidFill>
            <a:srgbClr val="FFFFFF">
              <a:alpha val="7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28"/>
          <p:cNvPicPr preferRelativeResize="0"/>
          <p:nvPr/>
        </p:nvPicPr>
        <p:blipFill rotWithShape="1">
          <a:blip r:embed="rId6">
            <a:alphaModFix/>
          </a:blip>
          <a:srcRect b="0" l="0" r="0" t="0"/>
          <a:stretch/>
        </p:blipFill>
        <p:spPr>
          <a:xfrm>
            <a:off x="2602512" y="989883"/>
            <a:ext cx="2538413" cy="3384550"/>
          </a:xfrm>
          <a:prstGeom prst="rect">
            <a:avLst/>
          </a:prstGeom>
          <a:noFill/>
          <a:ln>
            <a:noFill/>
          </a:ln>
        </p:spPr>
      </p:pic>
      <p:sp>
        <p:nvSpPr>
          <p:cNvPr id="269" name="Google Shape;269;p28"/>
          <p:cNvSpPr/>
          <p:nvPr/>
        </p:nvSpPr>
        <p:spPr>
          <a:xfrm>
            <a:off x="4975825" y="1165638"/>
            <a:ext cx="1447800" cy="2679700"/>
          </a:xfrm>
          <a:custGeom>
            <a:rect b="b" l="l" r="r" t="t"/>
            <a:pathLst>
              <a:path extrusionOk="0" h="2679700" w="1447800">
                <a:moveTo>
                  <a:pt x="1447800" y="596900"/>
                </a:moveTo>
                <a:lnTo>
                  <a:pt x="0" y="0"/>
                </a:lnTo>
                <a:lnTo>
                  <a:pt x="0" y="2679700"/>
                </a:lnTo>
                <a:lnTo>
                  <a:pt x="1447800" y="736600"/>
                </a:lnTo>
                <a:lnTo>
                  <a:pt x="1447800" y="596900"/>
                </a:lnTo>
                <a:close/>
              </a:path>
            </a:pathLst>
          </a:custGeom>
          <a:gradFill>
            <a:gsLst>
              <a:gs pos="0">
                <a:srgbClr val="F2F2F2"/>
              </a:gs>
              <a:gs pos="100000">
                <a:schemeClr val="dk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685800" y="-95250"/>
            <a:ext cx="7772400" cy="12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ICA vs PCA</a:t>
            </a:r>
            <a:endParaRPr/>
          </a:p>
        </p:txBody>
      </p:sp>
      <p:pic>
        <p:nvPicPr>
          <p:cNvPr id="275" name="Google Shape;275;p29"/>
          <p:cNvPicPr preferRelativeResize="0"/>
          <p:nvPr/>
        </p:nvPicPr>
        <p:blipFill>
          <a:blip r:embed="rId3">
            <a:alphaModFix/>
          </a:blip>
          <a:stretch>
            <a:fillRect/>
          </a:stretch>
        </p:blipFill>
        <p:spPr>
          <a:xfrm>
            <a:off x="4585450" y="1089666"/>
            <a:ext cx="4310699" cy="3233024"/>
          </a:xfrm>
          <a:prstGeom prst="rect">
            <a:avLst/>
          </a:prstGeom>
          <a:noFill/>
          <a:ln>
            <a:noFill/>
          </a:ln>
        </p:spPr>
      </p:pic>
      <p:pic>
        <p:nvPicPr>
          <p:cNvPr id="276" name="Google Shape;276;p29"/>
          <p:cNvPicPr preferRelativeResize="0"/>
          <p:nvPr/>
        </p:nvPicPr>
        <p:blipFill rotWithShape="1">
          <a:blip r:embed="rId4">
            <a:alphaModFix/>
          </a:blip>
          <a:srcRect b="73590" l="17094" r="71133" t="6477"/>
          <a:stretch/>
        </p:blipFill>
        <p:spPr>
          <a:xfrm>
            <a:off x="1926393" y="3142054"/>
            <a:ext cx="1009522" cy="780315"/>
          </a:xfrm>
          <a:prstGeom prst="rect">
            <a:avLst/>
          </a:prstGeom>
          <a:noFill/>
          <a:ln>
            <a:noFill/>
          </a:ln>
        </p:spPr>
      </p:pic>
      <p:sp>
        <p:nvSpPr>
          <p:cNvPr id="277" name="Google Shape;277;p29"/>
          <p:cNvSpPr/>
          <p:nvPr/>
        </p:nvSpPr>
        <p:spPr>
          <a:xfrm>
            <a:off x="1732038" y="3142084"/>
            <a:ext cx="1293300" cy="7803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1732038" y="3922399"/>
            <a:ext cx="1293300" cy="7803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29"/>
          <p:cNvPicPr preferRelativeResize="0"/>
          <p:nvPr/>
        </p:nvPicPr>
        <p:blipFill rotWithShape="1">
          <a:blip r:embed="rId4">
            <a:alphaModFix/>
          </a:blip>
          <a:srcRect b="69282" l="46371" r="41856" t="6477"/>
          <a:stretch/>
        </p:blipFill>
        <p:spPr>
          <a:xfrm>
            <a:off x="3294528" y="3922374"/>
            <a:ext cx="830117" cy="780375"/>
          </a:xfrm>
          <a:prstGeom prst="rect">
            <a:avLst/>
          </a:prstGeom>
          <a:noFill/>
          <a:ln>
            <a:noFill/>
          </a:ln>
        </p:spPr>
      </p:pic>
      <p:pic>
        <p:nvPicPr>
          <p:cNvPr id="280" name="Google Shape;280;p29"/>
          <p:cNvPicPr preferRelativeResize="0"/>
          <p:nvPr/>
        </p:nvPicPr>
        <p:blipFill rotWithShape="1">
          <a:blip r:embed="rId4">
            <a:alphaModFix/>
          </a:blip>
          <a:srcRect b="0" l="44114" r="41810" t="72934"/>
          <a:stretch/>
        </p:blipFill>
        <p:spPr>
          <a:xfrm>
            <a:off x="2040596" y="4000285"/>
            <a:ext cx="761630" cy="668617"/>
          </a:xfrm>
          <a:prstGeom prst="rect">
            <a:avLst/>
          </a:prstGeom>
          <a:noFill/>
          <a:ln>
            <a:noFill/>
          </a:ln>
        </p:spPr>
      </p:pic>
      <p:sp>
        <p:nvSpPr>
          <p:cNvPr id="281" name="Google Shape;281;p29"/>
          <p:cNvSpPr txBox="1"/>
          <p:nvPr/>
        </p:nvSpPr>
        <p:spPr>
          <a:xfrm>
            <a:off x="1679327" y="2706675"/>
            <a:ext cx="1487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Dependent</a:t>
            </a:r>
            <a:endParaRPr sz="1800"/>
          </a:p>
        </p:txBody>
      </p:sp>
      <p:sp>
        <p:nvSpPr>
          <p:cNvPr id="282" name="Google Shape;282;p29"/>
          <p:cNvSpPr txBox="1"/>
          <p:nvPr/>
        </p:nvSpPr>
        <p:spPr>
          <a:xfrm>
            <a:off x="3025139" y="2706674"/>
            <a:ext cx="1653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Independent</a:t>
            </a:r>
            <a:endParaRPr sz="1800"/>
          </a:p>
        </p:txBody>
      </p:sp>
      <p:sp>
        <p:nvSpPr>
          <p:cNvPr id="283" name="Google Shape;283;p29"/>
          <p:cNvSpPr txBox="1"/>
          <p:nvPr/>
        </p:nvSpPr>
        <p:spPr>
          <a:xfrm>
            <a:off x="448718" y="3258763"/>
            <a:ext cx="1293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Correlated</a:t>
            </a:r>
            <a:endParaRPr sz="1800"/>
          </a:p>
        </p:txBody>
      </p:sp>
      <p:sp>
        <p:nvSpPr>
          <p:cNvPr id="284" name="Google Shape;284;p29"/>
          <p:cNvSpPr txBox="1"/>
          <p:nvPr/>
        </p:nvSpPr>
        <p:spPr>
          <a:xfrm>
            <a:off x="284275" y="3994875"/>
            <a:ext cx="16104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Uncorrelated</a:t>
            </a:r>
            <a:endParaRPr sz="1800"/>
          </a:p>
        </p:txBody>
      </p:sp>
      <p:sp>
        <p:nvSpPr>
          <p:cNvPr id="285" name="Google Shape;285;p29"/>
          <p:cNvSpPr/>
          <p:nvPr/>
        </p:nvSpPr>
        <p:spPr>
          <a:xfrm>
            <a:off x="3294528" y="3219764"/>
            <a:ext cx="678900" cy="601800"/>
          </a:xfrm>
          <a:prstGeom prst="mathMultiply">
            <a:avLst>
              <a:gd fmla="val 14900" name="adj1"/>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3025139" y="3142084"/>
            <a:ext cx="1293300" cy="7803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3025139" y="3922399"/>
            <a:ext cx="1293300" cy="7803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txBox="1"/>
          <p:nvPr>
            <p:ph idx="1" type="body"/>
          </p:nvPr>
        </p:nvSpPr>
        <p:spPr>
          <a:xfrm>
            <a:off x="367250" y="775200"/>
            <a:ext cx="4218300" cy="21447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sz="1800"/>
              <a:t>PCA identifies orthogonal directions of maximal variance</a:t>
            </a:r>
            <a:endParaRPr sz="1800"/>
          </a:p>
          <a:p>
            <a:pPr indent="-342900" lvl="0" marL="457200" rtl="0" algn="l">
              <a:spcBef>
                <a:spcPts val="0"/>
              </a:spcBef>
              <a:spcAft>
                <a:spcPts val="0"/>
              </a:spcAft>
              <a:buSzPts val="1800"/>
              <a:buChar char="➢"/>
            </a:pPr>
            <a:r>
              <a:rPr lang="en" sz="1800"/>
              <a:t>ICA identifies statistically independent patterns</a:t>
            </a:r>
            <a:endParaRPr sz="1800"/>
          </a:p>
          <a:p>
            <a:pPr indent="-342900" lvl="1" marL="914400" rtl="0" algn="l">
              <a:spcBef>
                <a:spcPts val="0"/>
              </a:spcBef>
              <a:spcAft>
                <a:spcPts val="0"/>
              </a:spcAft>
              <a:buSzPts val="1800"/>
              <a:buChar char="○"/>
            </a:pPr>
            <a:r>
              <a:rPr lang="en" sz="1800"/>
              <a:t>Independence == No linear OR nonlinear trend</a:t>
            </a:r>
            <a:endParaRPr sz="1800"/>
          </a:p>
        </p:txBody>
      </p:sp>
      <p:sp>
        <p:nvSpPr>
          <p:cNvPr id="289" name="Google Shape;289;p29"/>
          <p:cNvSpPr/>
          <p:nvPr/>
        </p:nvSpPr>
        <p:spPr>
          <a:xfrm>
            <a:off x="4585450" y="1089680"/>
            <a:ext cx="4310700" cy="323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title"/>
          </p:nvPr>
        </p:nvSpPr>
        <p:spPr>
          <a:xfrm>
            <a:off x="685800" y="-95250"/>
            <a:ext cx="7772400" cy="12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FastICA Algorithm</a:t>
            </a:r>
            <a:endParaRPr/>
          </a:p>
        </p:txBody>
      </p:sp>
      <p:sp>
        <p:nvSpPr>
          <p:cNvPr id="295" name="Google Shape;295;p30"/>
          <p:cNvSpPr txBox="1"/>
          <p:nvPr/>
        </p:nvSpPr>
        <p:spPr>
          <a:xfrm>
            <a:off x="292100" y="785900"/>
            <a:ext cx="3684000" cy="2857800"/>
          </a:xfrm>
          <a:prstGeom prst="rect">
            <a:avLst/>
          </a:prstGeom>
          <a:noFill/>
          <a:ln>
            <a:noFill/>
          </a:ln>
        </p:spPr>
        <p:txBody>
          <a:bodyPr anchorCtr="0" anchor="t" bIns="91425" lIns="91425" spcFirstLastPara="1" rIns="91425" wrap="square" tIns="91425">
            <a:noAutofit/>
          </a:bodyPr>
          <a:lstStyle/>
          <a:p>
            <a:pPr indent="-381000" lvl="0" marL="457200" rtl="0" algn="l">
              <a:spcBef>
                <a:spcPts val="480"/>
              </a:spcBef>
              <a:spcAft>
                <a:spcPts val="0"/>
              </a:spcAft>
              <a:buClr>
                <a:srgbClr val="000000"/>
              </a:buClr>
              <a:buSzPts val="2400"/>
              <a:buFont typeface="Calibri"/>
              <a:buAutoNum type="arabicPeriod"/>
            </a:pPr>
            <a:r>
              <a:rPr lang="en" sz="2400">
                <a:latin typeface="Calibri"/>
                <a:ea typeface="Calibri"/>
                <a:cs typeface="Calibri"/>
                <a:sym typeface="Calibri"/>
              </a:rPr>
              <a:t>Center data (mean = 0)</a:t>
            </a:r>
            <a:endParaRPr sz="2400">
              <a:latin typeface="Calibri"/>
              <a:ea typeface="Calibri"/>
              <a:cs typeface="Calibri"/>
              <a:sym typeface="Calibri"/>
            </a:endParaRPr>
          </a:p>
          <a:p>
            <a:pPr indent="-381000" lvl="0" marL="457200" rtl="0" algn="l">
              <a:spcBef>
                <a:spcPts val="1000"/>
              </a:spcBef>
              <a:spcAft>
                <a:spcPts val="0"/>
              </a:spcAft>
              <a:buClr>
                <a:srgbClr val="000000"/>
              </a:buClr>
              <a:buSzPts val="2400"/>
              <a:buFont typeface="Calibri"/>
              <a:buAutoNum type="arabicPeriod"/>
            </a:pPr>
            <a:r>
              <a:rPr lang="en" sz="2400">
                <a:latin typeface="Calibri"/>
                <a:ea typeface="Calibri"/>
                <a:cs typeface="Calibri"/>
                <a:sym typeface="Calibri"/>
              </a:rPr>
              <a:t>Whiten data</a:t>
            </a:r>
            <a:endParaRPr sz="2400">
              <a:latin typeface="Calibri"/>
              <a:ea typeface="Calibri"/>
              <a:cs typeface="Calibri"/>
              <a:sym typeface="Calibri"/>
            </a:endParaRPr>
          </a:p>
          <a:p>
            <a:pPr indent="-355600" lvl="1" marL="914400" rtl="0" algn="l">
              <a:spcBef>
                <a:spcPts val="0"/>
              </a:spcBef>
              <a:spcAft>
                <a:spcPts val="0"/>
              </a:spcAft>
              <a:buClr>
                <a:srgbClr val="000000"/>
              </a:buClr>
              <a:buSzPts val="2000"/>
              <a:buFont typeface="Calibri"/>
              <a:buAutoNum type="alphaLcPeriod"/>
            </a:pPr>
            <a:r>
              <a:rPr lang="en" sz="2000">
                <a:latin typeface="Calibri"/>
                <a:ea typeface="Calibri"/>
                <a:cs typeface="Calibri"/>
                <a:sym typeface="Calibri"/>
              </a:rPr>
              <a:t>Remove correlations using SVD</a:t>
            </a:r>
            <a:endParaRPr sz="2000">
              <a:latin typeface="Calibri"/>
              <a:ea typeface="Calibri"/>
              <a:cs typeface="Calibri"/>
              <a:sym typeface="Calibri"/>
            </a:endParaRPr>
          </a:p>
        </p:txBody>
      </p:sp>
      <p:pic>
        <p:nvPicPr>
          <p:cNvPr id="296" name="Google Shape;296;p30"/>
          <p:cNvPicPr preferRelativeResize="0"/>
          <p:nvPr/>
        </p:nvPicPr>
        <p:blipFill>
          <a:blip r:embed="rId3">
            <a:alphaModFix/>
          </a:blip>
          <a:stretch>
            <a:fillRect/>
          </a:stretch>
        </p:blipFill>
        <p:spPr>
          <a:xfrm>
            <a:off x="5190543" y="877324"/>
            <a:ext cx="1432835" cy="986907"/>
          </a:xfrm>
          <a:prstGeom prst="rect">
            <a:avLst/>
          </a:prstGeom>
          <a:noFill/>
          <a:ln>
            <a:noFill/>
          </a:ln>
        </p:spPr>
      </p:pic>
      <p:pic>
        <p:nvPicPr>
          <p:cNvPr id="297" name="Google Shape;297;p30"/>
          <p:cNvPicPr preferRelativeResize="0"/>
          <p:nvPr/>
        </p:nvPicPr>
        <p:blipFill>
          <a:blip r:embed="rId4">
            <a:alphaModFix/>
          </a:blip>
          <a:stretch>
            <a:fillRect/>
          </a:stretch>
        </p:blipFill>
        <p:spPr>
          <a:xfrm>
            <a:off x="7204982" y="877330"/>
            <a:ext cx="1011819" cy="986932"/>
          </a:xfrm>
          <a:prstGeom prst="rect">
            <a:avLst/>
          </a:prstGeom>
          <a:noFill/>
          <a:ln>
            <a:noFill/>
          </a:ln>
        </p:spPr>
      </p:pic>
      <p:pic>
        <p:nvPicPr>
          <p:cNvPr id="298" name="Google Shape;298;p30"/>
          <p:cNvPicPr preferRelativeResize="0"/>
          <p:nvPr/>
        </p:nvPicPr>
        <p:blipFill>
          <a:blip r:embed="rId5">
            <a:alphaModFix/>
          </a:blip>
          <a:stretch>
            <a:fillRect/>
          </a:stretch>
        </p:blipFill>
        <p:spPr>
          <a:xfrm>
            <a:off x="7260796" y="1858639"/>
            <a:ext cx="955998" cy="949164"/>
          </a:xfrm>
          <a:prstGeom prst="rect">
            <a:avLst/>
          </a:prstGeom>
          <a:noFill/>
          <a:ln>
            <a:noFill/>
          </a:ln>
        </p:spPr>
      </p:pic>
      <p:pic>
        <p:nvPicPr>
          <p:cNvPr id="299" name="Google Shape;299;p30"/>
          <p:cNvPicPr preferRelativeResize="0"/>
          <p:nvPr/>
        </p:nvPicPr>
        <p:blipFill>
          <a:blip r:embed="rId6">
            <a:alphaModFix/>
          </a:blip>
          <a:stretch>
            <a:fillRect/>
          </a:stretch>
        </p:blipFill>
        <p:spPr>
          <a:xfrm>
            <a:off x="5163478" y="1858636"/>
            <a:ext cx="1432835" cy="986925"/>
          </a:xfrm>
          <a:prstGeom prst="rect">
            <a:avLst/>
          </a:prstGeom>
          <a:noFill/>
          <a:ln>
            <a:noFill/>
          </a:ln>
        </p:spPr>
      </p:pic>
      <p:pic>
        <p:nvPicPr>
          <p:cNvPr id="300" name="Google Shape;300;p30"/>
          <p:cNvPicPr preferRelativeResize="0"/>
          <p:nvPr/>
        </p:nvPicPr>
        <p:blipFill>
          <a:blip r:embed="rId7">
            <a:alphaModFix/>
          </a:blip>
          <a:stretch>
            <a:fillRect/>
          </a:stretch>
        </p:blipFill>
        <p:spPr>
          <a:xfrm>
            <a:off x="5132501" y="3832459"/>
            <a:ext cx="1490879" cy="986615"/>
          </a:xfrm>
          <a:prstGeom prst="rect">
            <a:avLst/>
          </a:prstGeom>
          <a:noFill/>
          <a:ln>
            <a:noFill/>
          </a:ln>
        </p:spPr>
      </p:pic>
      <p:pic>
        <p:nvPicPr>
          <p:cNvPr id="301" name="Google Shape;301;p30"/>
          <p:cNvPicPr preferRelativeResize="0"/>
          <p:nvPr/>
        </p:nvPicPr>
        <p:blipFill>
          <a:blip r:embed="rId8">
            <a:alphaModFix/>
          </a:blip>
          <a:stretch>
            <a:fillRect/>
          </a:stretch>
        </p:blipFill>
        <p:spPr>
          <a:xfrm>
            <a:off x="5161521" y="2845564"/>
            <a:ext cx="1432835" cy="986910"/>
          </a:xfrm>
          <a:prstGeom prst="rect">
            <a:avLst/>
          </a:prstGeom>
          <a:noFill/>
          <a:ln>
            <a:noFill/>
          </a:ln>
        </p:spPr>
      </p:pic>
      <p:pic>
        <p:nvPicPr>
          <p:cNvPr id="302" name="Google Shape;302;p30"/>
          <p:cNvPicPr preferRelativeResize="0"/>
          <p:nvPr/>
        </p:nvPicPr>
        <p:blipFill>
          <a:blip r:embed="rId9">
            <a:alphaModFix/>
          </a:blip>
          <a:stretch>
            <a:fillRect/>
          </a:stretch>
        </p:blipFill>
        <p:spPr>
          <a:xfrm>
            <a:off x="7260796" y="2845573"/>
            <a:ext cx="955998" cy="931842"/>
          </a:xfrm>
          <a:prstGeom prst="rect">
            <a:avLst/>
          </a:prstGeom>
          <a:noFill/>
          <a:ln>
            <a:noFill/>
          </a:ln>
        </p:spPr>
      </p:pic>
      <p:pic>
        <p:nvPicPr>
          <p:cNvPr id="303" name="Google Shape;303;p30"/>
          <p:cNvPicPr preferRelativeResize="0"/>
          <p:nvPr/>
        </p:nvPicPr>
        <p:blipFill>
          <a:blip r:embed="rId10">
            <a:alphaModFix/>
          </a:blip>
          <a:stretch>
            <a:fillRect/>
          </a:stretch>
        </p:blipFill>
        <p:spPr>
          <a:xfrm>
            <a:off x="7260796" y="3815180"/>
            <a:ext cx="955998" cy="923507"/>
          </a:xfrm>
          <a:prstGeom prst="rect">
            <a:avLst/>
          </a:prstGeom>
          <a:noFill/>
          <a:ln>
            <a:noFill/>
          </a:ln>
        </p:spPr>
      </p:pic>
      <p:sp>
        <p:nvSpPr>
          <p:cNvPr id="304" name="Google Shape;304;p30"/>
          <p:cNvSpPr txBox="1"/>
          <p:nvPr/>
        </p:nvSpPr>
        <p:spPr>
          <a:xfrm>
            <a:off x="4105275" y="1052875"/>
            <a:ext cx="9561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Original Sources</a:t>
            </a:r>
            <a:endParaRPr/>
          </a:p>
        </p:txBody>
      </p:sp>
      <p:sp>
        <p:nvSpPr>
          <p:cNvPr id="305" name="Google Shape;305;p30"/>
          <p:cNvSpPr txBox="1"/>
          <p:nvPr/>
        </p:nvSpPr>
        <p:spPr>
          <a:xfrm>
            <a:off x="4170150" y="2062525"/>
            <a:ext cx="8913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Mixed</a:t>
            </a:r>
            <a:endParaRPr/>
          </a:p>
          <a:p>
            <a:pPr indent="0" lvl="0" marL="0" rtl="0" algn="ctr">
              <a:spcBef>
                <a:spcPts val="0"/>
              </a:spcBef>
              <a:spcAft>
                <a:spcPts val="0"/>
              </a:spcAft>
              <a:buNone/>
            </a:pPr>
            <a:r>
              <a:rPr lang="en"/>
              <a:t>Signals</a:t>
            </a:r>
            <a:endParaRPr/>
          </a:p>
        </p:txBody>
      </p:sp>
      <p:sp>
        <p:nvSpPr>
          <p:cNvPr id="306" name="Google Shape;306;p30"/>
          <p:cNvSpPr txBox="1"/>
          <p:nvPr/>
        </p:nvSpPr>
        <p:spPr>
          <a:xfrm>
            <a:off x="4181475" y="3110275"/>
            <a:ext cx="956100" cy="5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Whitened</a:t>
            </a:r>
            <a:endParaRPr/>
          </a:p>
          <a:p>
            <a:pPr indent="0" lvl="0" marL="0" rtl="0" algn="ctr">
              <a:spcBef>
                <a:spcPts val="0"/>
              </a:spcBef>
              <a:spcAft>
                <a:spcPts val="0"/>
              </a:spcAft>
              <a:buNone/>
            </a:pPr>
            <a:r>
              <a:rPr lang="en"/>
              <a:t>Data</a:t>
            </a:r>
            <a:endParaRPr/>
          </a:p>
        </p:txBody>
      </p:sp>
      <p:sp>
        <p:nvSpPr>
          <p:cNvPr id="307" name="Google Shape;307;p30"/>
          <p:cNvSpPr txBox="1"/>
          <p:nvPr/>
        </p:nvSpPr>
        <p:spPr>
          <a:xfrm>
            <a:off x="4105275" y="4024675"/>
            <a:ext cx="1032300" cy="5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Separated Signals</a:t>
            </a:r>
            <a:endParaRPr/>
          </a:p>
        </p:txBody>
      </p:sp>
      <p:sp>
        <p:nvSpPr>
          <p:cNvPr id="308" name="Google Shape;308;p30"/>
          <p:cNvSpPr txBox="1"/>
          <p:nvPr/>
        </p:nvSpPr>
        <p:spPr>
          <a:xfrm>
            <a:off x="319925" y="1649875"/>
            <a:ext cx="3784200" cy="3000000"/>
          </a:xfrm>
          <a:prstGeom prst="rect">
            <a:avLst/>
          </a:prstGeom>
          <a:noFill/>
          <a:ln>
            <a:noFill/>
          </a:ln>
        </p:spPr>
        <p:txBody>
          <a:bodyPr anchorCtr="0" anchor="ctr" bIns="91425" lIns="91425" spcFirstLastPara="1" rIns="91425" wrap="square" tIns="91425">
            <a:noAutofit/>
          </a:bodyPr>
          <a:lstStyle/>
          <a:p>
            <a:pPr indent="-381000" lvl="0" marL="457200" rtl="0" algn="l">
              <a:spcBef>
                <a:spcPts val="1000"/>
              </a:spcBef>
              <a:spcAft>
                <a:spcPts val="0"/>
              </a:spcAft>
              <a:buClr>
                <a:schemeClr val="dk1"/>
              </a:buClr>
              <a:buSzPts val="2400"/>
              <a:buFont typeface="Calibri"/>
              <a:buAutoNum type="arabicPeriod" startAt="3"/>
            </a:pPr>
            <a:r>
              <a:rPr lang="en" sz="2400">
                <a:solidFill>
                  <a:schemeClr val="dk1"/>
                </a:solidFill>
                <a:latin typeface="Calibri"/>
                <a:ea typeface="Calibri"/>
                <a:cs typeface="Calibri"/>
                <a:sym typeface="Calibri"/>
              </a:rPr>
              <a:t>Rotate whitened data to minimize Gaussianity</a:t>
            </a:r>
            <a:endParaRPr sz="2400">
              <a:solidFill>
                <a:schemeClr val="dk1"/>
              </a:solidFill>
              <a:latin typeface="Calibri"/>
              <a:ea typeface="Calibri"/>
              <a:cs typeface="Calibri"/>
              <a:sym typeface="Calibri"/>
            </a:endParaRPr>
          </a:p>
          <a:p>
            <a:pPr indent="-355600" lvl="1" marL="914400" rtl="0" algn="l">
              <a:spcBef>
                <a:spcPts val="0"/>
              </a:spcBef>
              <a:spcAft>
                <a:spcPts val="0"/>
              </a:spcAft>
              <a:buClr>
                <a:schemeClr val="dk1"/>
              </a:buClr>
              <a:buSzPts val="2000"/>
              <a:buFont typeface="Calibri"/>
              <a:buAutoNum type="alphaLcPeriod"/>
            </a:pPr>
            <a:r>
              <a:rPr lang="en" sz="2000">
                <a:solidFill>
                  <a:schemeClr val="dk1"/>
                </a:solidFill>
                <a:latin typeface="Calibri"/>
                <a:ea typeface="Calibri"/>
                <a:cs typeface="Calibri"/>
                <a:sym typeface="Calibri"/>
              </a:rPr>
              <a:t>Sum of random variables tends towards normal distribution</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Explained Variance</a:t>
            </a:r>
            <a:endParaRPr/>
          </a:p>
        </p:txBody>
      </p:sp>
      <p:sp>
        <p:nvSpPr>
          <p:cNvPr id="314" name="Google Shape;314;p31"/>
          <p:cNvSpPr txBox="1"/>
          <p:nvPr>
            <p:ph idx="1" type="body"/>
          </p:nvPr>
        </p:nvSpPr>
        <p:spPr>
          <a:xfrm>
            <a:off x="311700" y="1152475"/>
            <a:ext cx="4946700" cy="34164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Reconstruct X using M*A, </a:t>
            </a:r>
            <a:r>
              <a:rPr lang="en" u="sng">
                <a:solidFill>
                  <a:schemeClr val="hlink"/>
                </a:solidFill>
                <a:hlinkClick r:id="rId3"/>
              </a:rPr>
              <a:t>compare</a:t>
            </a:r>
            <a:r>
              <a:rPr lang="en"/>
              <a:t> reconstructed with original</a:t>
            </a:r>
            <a:endParaRPr/>
          </a:p>
          <a:p>
            <a:pPr indent="-330200" lvl="1" marL="914400" rtl="0" algn="l">
              <a:spcBef>
                <a:spcPts val="0"/>
              </a:spcBef>
              <a:spcAft>
                <a:spcPts val="0"/>
              </a:spcAft>
              <a:buSzPts val="1600"/>
              <a:buChar char="○"/>
            </a:pPr>
            <a:r>
              <a:rPr lang="en"/>
              <a:t>Usually get 65 - 80%</a:t>
            </a:r>
            <a:endParaRPr/>
          </a:p>
          <a:p>
            <a:pPr indent="-342900" lvl="0" marL="457200" rtl="0" algn="l">
              <a:spcBef>
                <a:spcPts val="0"/>
              </a:spcBef>
              <a:spcAft>
                <a:spcPts val="0"/>
              </a:spcAft>
              <a:buSzPts val="1800"/>
              <a:buChar char="➢"/>
            </a:pPr>
            <a:r>
              <a:rPr lang="en"/>
              <a:t>Can also use smaller M, A with less iModulons (or even just 1)</a:t>
            </a:r>
            <a:endParaRPr/>
          </a:p>
          <a:p>
            <a:pPr indent="-330200" lvl="1" marL="914400" rtl="0" algn="l">
              <a:spcBef>
                <a:spcPts val="0"/>
              </a:spcBef>
              <a:spcAft>
                <a:spcPts val="0"/>
              </a:spcAft>
              <a:buSzPts val="1600"/>
              <a:buChar char="○"/>
            </a:pPr>
            <a:r>
              <a:rPr lang="en"/>
              <a:t>Tells how mathematically important each iModulon is</a:t>
            </a:r>
            <a:endParaRPr/>
          </a:p>
          <a:p>
            <a:pPr indent="-342900" lvl="0" marL="457200" rtl="0" algn="l">
              <a:spcBef>
                <a:spcPts val="0"/>
              </a:spcBef>
              <a:spcAft>
                <a:spcPts val="0"/>
              </a:spcAft>
              <a:buSzPts val="1800"/>
              <a:buChar char="➢"/>
            </a:pPr>
            <a:r>
              <a:rPr lang="en"/>
              <a:t>Uses:</a:t>
            </a:r>
            <a:endParaRPr/>
          </a:p>
          <a:p>
            <a:pPr indent="-330200" lvl="1" marL="914400" rtl="0" algn="l">
              <a:spcBef>
                <a:spcPts val="0"/>
              </a:spcBef>
              <a:spcAft>
                <a:spcPts val="0"/>
              </a:spcAft>
              <a:buSzPts val="1600"/>
              <a:buChar char="○"/>
            </a:pPr>
            <a:r>
              <a:rPr lang="en"/>
              <a:t>Quantify iModulon dataset as a whole </a:t>
            </a:r>
            <a:endParaRPr/>
          </a:p>
          <a:p>
            <a:pPr indent="-330200" lvl="1" marL="914400" rtl="0" algn="l">
              <a:spcBef>
                <a:spcPts val="0"/>
              </a:spcBef>
              <a:spcAft>
                <a:spcPts val="0"/>
              </a:spcAft>
              <a:buSzPts val="1600"/>
              <a:buChar char="○"/>
            </a:pPr>
            <a:r>
              <a:rPr lang="en"/>
              <a:t>Sort iModulons on iModulonDB</a:t>
            </a:r>
            <a:endParaRPr/>
          </a:p>
        </p:txBody>
      </p:sp>
      <p:pic>
        <p:nvPicPr>
          <p:cNvPr id="315" name="Google Shape;315;p31"/>
          <p:cNvPicPr preferRelativeResize="0"/>
          <p:nvPr/>
        </p:nvPicPr>
        <p:blipFill>
          <a:blip r:embed="rId4">
            <a:alphaModFix/>
          </a:blip>
          <a:stretch>
            <a:fillRect/>
          </a:stretch>
        </p:blipFill>
        <p:spPr>
          <a:xfrm>
            <a:off x="5410800" y="1170125"/>
            <a:ext cx="3580800" cy="24675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457200" y="0"/>
            <a:ext cx="49692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Adding New Data</a:t>
            </a:r>
            <a:endParaRPr/>
          </a:p>
        </p:txBody>
      </p:sp>
      <p:sp>
        <p:nvSpPr>
          <p:cNvPr id="321" name="Google Shape;321;p32"/>
          <p:cNvSpPr txBox="1"/>
          <p:nvPr>
            <p:ph idx="1" type="body"/>
          </p:nvPr>
        </p:nvSpPr>
        <p:spPr>
          <a:xfrm>
            <a:off x="311700" y="1152475"/>
            <a:ext cx="5806500" cy="34164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Adding new data &amp; running ICA</a:t>
            </a:r>
            <a:endParaRPr/>
          </a:p>
          <a:p>
            <a:pPr indent="-342900" lvl="0" marL="457200" rtl="0" algn="l">
              <a:spcBef>
                <a:spcPts val="480"/>
              </a:spcBef>
              <a:spcAft>
                <a:spcPts val="0"/>
              </a:spcAft>
              <a:buSzPts val="1800"/>
              <a:buChar char="➢"/>
            </a:pPr>
            <a:r>
              <a:rPr lang="en"/>
              <a:t>Requires computation to re-run</a:t>
            </a:r>
            <a:endParaRPr/>
          </a:p>
          <a:p>
            <a:pPr indent="-342900" lvl="0" marL="457200" rtl="0" algn="l">
              <a:spcBef>
                <a:spcPts val="0"/>
              </a:spcBef>
              <a:spcAft>
                <a:spcPts val="0"/>
              </a:spcAft>
              <a:buSzPts val="1800"/>
              <a:buChar char="➢"/>
            </a:pPr>
            <a:r>
              <a:rPr lang="en"/>
              <a:t>New M matrix will be more accurate</a:t>
            </a:r>
            <a:endParaRPr/>
          </a:p>
          <a:p>
            <a:pPr indent="-330200" lvl="1" marL="914400" rtl="0" algn="l">
              <a:spcBef>
                <a:spcPts val="0"/>
              </a:spcBef>
              <a:spcAft>
                <a:spcPts val="0"/>
              </a:spcAft>
              <a:buSzPts val="1600"/>
              <a:buChar char="○"/>
            </a:pPr>
            <a:r>
              <a:rPr lang="en"/>
              <a:t>Includes new signals activated by new conditions</a:t>
            </a:r>
            <a:endParaRPr/>
          </a:p>
          <a:p>
            <a:pPr indent="-330200" lvl="1" marL="914400" rtl="0" algn="l">
              <a:spcBef>
                <a:spcPts val="0"/>
              </a:spcBef>
              <a:spcAft>
                <a:spcPts val="0"/>
              </a:spcAft>
              <a:buSzPts val="1600"/>
              <a:buChar char="○"/>
            </a:pPr>
            <a:r>
              <a:rPr lang="en"/>
              <a:t>May break old iModulons up into two</a:t>
            </a:r>
            <a:endParaRPr/>
          </a:p>
          <a:p>
            <a:pPr indent="-342900" lvl="0" marL="457200" rtl="0" algn="l">
              <a:spcBef>
                <a:spcPts val="0"/>
              </a:spcBef>
              <a:spcAft>
                <a:spcPts val="0"/>
              </a:spcAft>
              <a:buSzPts val="1800"/>
              <a:buChar char="➢"/>
            </a:pPr>
            <a:r>
              <a:rPr lang="en"/>
              <a:t>Can correlate M matrices easily</a:t>
            </a:r>
            <a:endParaRPr/>
          </a:p>
          <a:p>
            <a:pPr indent="0" lvl="0" marL="0" rtl="0" algn="l">
              <a:spcBef>
                <a:spcPts val="480"/>
              </a:spcBef>
              <a:spcAft>
                <a:spcPts val="0"/>
              </a:spcAft>
              <a:buNone/>
            </a:pPr>
            <a:r>
              <a:rPr lang="en"/>
              <a:t>Alternatively, infer activities using matrix multiplication</a:t>
            </a:r>
            <a:endParaRPr/>
          </a:p>
          <a:p>
            <a:pPr indent="-342900" lvl="0" marL="457200" rtl="0" algn="l">
              <a:spcBef>
                <a:spcPts val="480"/>
              </a:spcBef>
              <a:spcAft>
                <a:spcPts val="0"/>
              </a:spcAft>
              <a:buSzPts val="1800"/>
              <a:buChar char="➢"/>
            </a:pPr>
            <a:r>
              <a:rPr lang="en"/>
              <a:t>Computationally easy</a:t>
            </a:r>
            <a:endParaRPr/>
          </a:p>
          <a:p>
            <a:pPr indent="-342900" lvl="0" marL="457200" rtl="0" algn="l">
              <a:spcBef>
                <a:spcPts val="0"/>
              </a:spcBef>
              <a:spcAft>
                <a:spcPts val="0"/>
              </a:spcAft>
              <a:buSzPts val="1800"/>
              <a:buChar char="➢"/>
            </a:pPr>
            <a:r>
              <a:rPr lang="en"/>
              <a:t>No new signals, but easily compare iM activities</a:t>
            </a:r>
            <a:endParaRPr/>
          </a:p>
        </p:txBody>
      </p:sp>
      <p:sp>
        <p:nvSpPr>
          <p:cNvPr id="322" name="Google Shape;322;p32"/>
          <p:cNvSpPr txBox="1"/>
          <p:nvPr/>
        </p:nvSpPr>
        <p:spPr>
          <a:xfrm>
            <a:off x="5883450" y="2571750"/>
            <a:ext cx="3132000" cy="2232000"/>
          </a:xfrm>
          <a:prstGeom prst="rect">
            <a:avLst/>
          </a:prstGeom>
          <a:noFill/>
          <a:ln cap="flat" cmpd="sng" w="19050">
            <a:solidFill>
              <a:srgbClr val="59595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t>X’</a:t>
            </a:r>
            <a:r>
              <a:rPr lang="en" sz="1900"/>
              <a:t>: new data</a:t>
            </a:r>
            <a:endParaRPr sz="1900"/>
          </a:p>
          <a:p>
            <a:pPr indent="0" lvl="0" marL="0" rtl="0" algn="ctr">
              <a:spcBef>
                <a:spcPts val="0"/>
              </a:spcBef>
              <a:spcAft>
                <a:spcPts val="0"/>
              </a:spcAft>
              <a:buNone/>
            </a:pPr>
            <a:r>
              <a:rPr b="1" lang="en" sz="1900"/>
              <a:t>A’</a:t>
            </a:r>
            <a:r>
              <a:rPr lang="en" sz="1900"/>
              <a:t>: new activities</a:t>
            </a:r>
            <a:endParaRPr sz="1900"/>
          </a:p>
          <a:p>
            <a:pPr indent="0" lvl="0" marL="0" rtl="0" algn="ctr">
              <a:spcBef>
                <a:spcPts val="0"/>
              </a:spcBef>
              <a:spcAft>
                <a:spcPts val="0"/>
              </a:spcAft>
              <a:buNone/>
            </a:pPr>
            <a:r>
              <a:rPr b="1" lang="en" sz="1900"/>
              <a:t>M</a:t>
            </a:r>
            <a:r>
              <a:rPr lang="en" sz="1900"/>
              <a:t>: previously computed M</a:t>
            </a:r>
            <a:endParaRPr sz="1900"/>
          </a:p>
          <a:p>
            <a:pPr indent="0" lvl="0" marL="0" rtl="0" algn="ctr">
              <a:spcBef>
                <a:spcPts val="0"/>
              </a:spcBef>
              <a:spcAft>
                <a:spcPts val="0"/>
              </a:spcAft>
              <a:buNone/>
            </a:pPr>
            <a:r>
              <a:t/>
            </a:r>
            <a:endParaRPr sz="1900"/>
          </a:p>
          <a:p>
            <a:pPr indent="0" lvl="0" marL="0" rtl="0" algn="ctr">
              <a:spcBef>
                <a:spcPts val="0"/>
              </a:spcBef>
              <a:spcAft>
                <a:spcPts val="0"/>
              </a:spcAft>
              <a:buNone/>
            </a:pPr>
            <a:r>
              <a:rPr b="1" lang="en" sz="1900"/>
              <a:t>X’</a:t>
            </a:r>
            <a:r>
              <a:rPr lang="en" sz="1900"/>
              <a:t> = </a:t>
            </a:r>
            <a:r>
              <a:rPr b="1" lang="en" sz="1900"/>
              <a:t>M</a:t>
            </a:r>
            <a:r>
              <a:rPr lang="en" sz="1900"/>
              <a:t>*</a:t>
            </a:r>
            <a:r>
              <a:rPr b="1" lang="en" sz="1900"/>
              <a:t>A’</a:t>
            </a:r>
            <a:endParaRPr b="1" sz="1900"/>
          </a:p>
          <a:p>
            <a:pPr indent="0" lvl="0" marL="0" rtl="0" algn="ctr">
              <a:spcBef>
                <a:spcPts val="0"/>
              </a:spcBef>
              <a:spcAft>
                <a:spcPts val="0"/>
              </a:spcAft>
              <a:buNone/>
            </a:pPr>
            <a:r>
              <a:rPr b="1" lang="en" sz="1900"/>
              <a:t>M</a:t>
            </a:r>
            <a:r>
              <a:rPr b="1" baseline="30000" lang="en" sz="1900"/>
              <a:t>-1</a:t>
            </a:r>
            <a:r>
              <a:rPr lang="en" sz="1900"/>
              <a:t>*</a:t>
            </a:r>
            <a:r>
              <a:rPr b="1" lang="en" sz="1900"/>
              <a:t>X’</a:t>
            </a:r>
            <a:r>
              <a:rPr lang="en" sz="1900"/>
              <a:t> = </a:t>
            </a:r>
            <a:r>
              <a:rPr b="1" lang="en" sz="1900"/>
              <a:t>M</a:t>
            </a:r>
            <a:r>
              <a:rPr b="1" baseline="30000" lang="en" sz="1900"/>
              <a:t>-1</a:t>
            </a:r>
            <a:r>
              <a:rPr lang="en" sz="1900"/>
              <a:t>*</a:t>
            </a:r>
            <a:r>
              <a:rPr b="1" lang="en" sz="1900"/>
              <a:t>M</a:t>
            </a:r>
            <a:r>
              <a:rPr lang="en" sz="1900"/>
              <a:t>*</a:t>
            </a:r>
            <a:r>
              <a:rPr b="1" lang="en" sz="1900"/>
              <a:t>A’</a:t>
            </a:r>
            <a:endParaRPr b="1" sz="1900"/>
          </a:p>
          <a:p>
            <a:pPr indent="0" lvl="0" marL="0" rtl="0" algn="ctr">
              <a:spcBef>
                <a:spcPts val="0"/>
              </a:spcBef>
              <a:spcAft>
                <a:spcPts val="0"/>
              </a:spcAft>
              <a:buClr>
                <a:schemeClr val="dk1"/>
              </a:buClr>
              <a:buSzPts val="1100"/>
              <a:buFont typeface="Arial"/>
              <a:buNone/>
            </a:pPr>
            <a:r>
              <a:rPr b="1" lang="en" sz="1900">
                <a:solidFill>
                  <a:schemeClr val="dk1"/>
                </a:solidFill>
              </a:rPr>
              <a:t>M</a:t>
            </a:r>
            <a:r>
              <a:rPr b="1" baseline="30000" lang="en" sz="1900">
                <a:solidFill>
                  <a:schemeClr val="dk1"/>
                </a:solidFill>
              </a:rPr>
              <a:t>-1</a:t>
            </a:r>
            <a:r>
              <a:rPr lang="en" sz="1900">
                <a:solidFill>
                  <a:schemeClr val="dk1"/>
                </a:solidFill>
              </a:rPr>
              <a:t>*</a:t>
            </a:r>
            <a:r>
              <a:rPr b="1" lang="en" sz="1900">
                <a:solidFill>
                  <a:schemeClr val="dk1"/>
                </a:solidFill>
              </a:rPr>
              <a:t>X’</a:t>
            </a:r>
            <a:r>
              <a:rPr lang="en" sz="1900">
                <a:solidFill>
                  <a:schemeClr val="dk1"/>
                </a:solidFill>
              </a:rPr>
              <a:t> = </a:t>
            </a:r>
            <a:r>
              <a:rPr b="1" lang="en" sz="1900">
                <a:solidFill>
                  <a:schemeClr val="dk1"/>
                </a:solidFill>
              </a:rPr>
              <a:t>A’</a:t>
            </a:r>
            <a:endParaRPr b="1" sz="1900"/>
          </a:p>
        </p:txBody>
      </p:sp>
      <p:pic>
        <p:nvPicPr>
          <p:cNvPr id="323" name="Google Shape;323;p32"/>
          <p:cNvPicPr preferRelativeResize="0"/>
          <p:nvPr/>
        </p:nvPicPr>
        <p:blipFill>
          <a:blip r:embed="rId3">
            <a:alphaModFix/>
          </a:blip>
          <a:stretch>
            <a:fillRect/>
          </a:stretch>
        </p:blipFill>
        <p:spPr>
          <a:xfrm>
            <a:off x="6330597" y="315722"/>
            <a:ext cx="2237700" cy="20190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type="title"/>
          </p:nvPr>
        </p:nvSpPr>
        <p:spPr>
          <a:xfrm>
            <a:off x="685800" y="285750"/>
            <a:ext cx="7772400" cy="57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Measuring Non-Gaussianity</a:t>
            </a:r>
            <a:endParaRPr/>
          </a:p>
        </p:txBody>
      </p:sp>
      <p:sp>
        <p:nvSpPr>
          <p:cNvPr id="329" name="Google Shape;329;p33"/>
          <p:cNvSpPr txBox="1"/>
          <p:nvPr/>
        </p:nvSpPr>
        <p:spPr>
          <a:xfrm>
            <a:off x="137875" y="1017725"/>
            <a:ext cx="49317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Kurtosis: Sharpness of peak</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Gaussian distribution has kurtosis of 0</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Kurtosis = 0 does not imply gaussian</a:t>
            </a:r>
            <a:endParaRPr>
              <a:solidFill>
                <a:srgbClr val="595959"/>
              </a:solidFill>
            </a:endParaRPr>
          </a:p>
          <a:p>
            <a:pPr indent="-317500" lvl="2" marL="1371600" rtl="0" algn="l">
              <a:lnSpc>
                <a:spcPct val="115000"/>
              </a:lnSpc>
              <a:spcBef>
                <a:spcPts val="0"/>
              </a:spcBef>
              <a:spcAft>
                <a:spcPts val="0"/>
              </a:spcAft>
              <a:buClr>
                <a:srgbClr val="595959"/>
              </a:buClr>
              <a:buSzPts val="1400"/>
              <a:buChar char="■"/>
            </a:pPr>
            <a:r>
              <a:rPr lang="en">
                <a:solidFill>
                  <a:srgbClr val="595959"/>
                </a:solidFill>
              </a:rPr>
              <a:t>Not a robust measure of non-gaussianity</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Negentropy (J):</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Gaussian distribution has maximum entropy (H)</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J(X) = H</a:t>
            </a:r>
            <a:r>
              <a:rPr baseline="-25000" lang="en">
                <a:solidFill>
                  <a:srgbClr val="595959"/>
                </a:solidFill>
              </a:rPr>
              <a:t>gauss </a:t>
            </a:r>
            <a:r>
              <a:rPr lang="en">
                <a:solidFill>
                  <a:srgbClr val="595959"/>
                </a:solidFill>
              </a:rPr>
              <a:t>- H(X)</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Negentropy is difficult to calculate</a:t>
            </a:r>
            <a:endParaRPr>
              <a:solidFill>
                <a:srgbClr val="595959"/>
              </a:solidFill>
            </a:endParaRPr>
          </a:p>
          <a:p>
            <a:pPr indent="-317500" lvl="0" marL="457200" marR="0" rtl="0" algn="l">
              <a:lnSpc>
                <a:spcPct val="115000"/>
              </a:lnSpc>
              <a:spcBef>
                <a:spcPts val="0"/>
              </a:spcBef>
              <a:spcAft>
                <a:spcPts val="0"/>
              </a:spcAft>
              <a:buClr>
                <a:srgbClr val="595959"/>
              </a:buClr>
              <a:buSzPts val="1400"/>
              <a:buFont typeface="Arial"/>
              <a:buChar char="●"/>
            </a:pPr>
            <a:r>
              <a:rPr lang="en" sz="1800">
                <a:solidFill>
                  <a:srgbClr val="595959"/>
                </a:solidFill>
              </a:rPr>
              <a:t>Need Contrast Function</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Approximation of negentropy</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Simple to calculate</a:t>
            </a:r>
            <a:endParaRPr>
              <a:solidFill>
                <a:srgbClr val="595959"/>
              </a:solidFill>
            </a:endParaRPr>
          </a:p>
        </p:txBody>
      </p:sp>
      <p:pic>
        <p:nvPicPr>
          <p:cNvPr descr="Image result for kurtosis" id="330" name="Google Shape;330;p33"/>
          <p:cNvPicPr preferRelativeResize="0"/>
          <p:nvPr/>
        </p:nvPicPr>
        <p:blipFill>
          <a:blip r:embed="rId3">
            <a:alphaModFix/>
          </a:blip>
          <a:stretch>
            <a:fillRect/>
          </a:stretch>
        </p:blipFill>
        <p:spPr>
          <a:xfrm>
            <a:off x="5154100" y="1017725"/>
            <a:ext cx="3678200" cy="2295200"/>
          </a:xfrm>
          <a:prstGeom prst="rect">
            <a:avLst/>
          </a:prstGeom>
          <a:noFill/>
          <a:ln>
            <a:noFill/>
          </a:ln>
        </p:spPr>
      </p:pic>
      <p:pic>
        <p:nvPicPr>
          <p:cNvPr id="331" name="Google Shape;331;p3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5169163" y="3562125"/>
            <a:ext cx="3648075" cy="333375"/>
          </a:xfrm>
          <a:prstGeom prst="rect">
            <a:avLst/>
          </a:prstGeom>
          <a:noFill/>
          <a:ln>
            <a:noFill/>
          </a:ln>
        </p:spPr>
      </p:pic>
      <p:pic>
        <p:nvPicPr>
          <p:cNvPr id="332" name="Google Shape;332;p3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5693050" y="4264075"/>
            <a:ext cx="2600325" cy="276225"/>
          </a:xfrm>
          <a:prstGeom prst="rect">
            <a:avLst/>
          </a:prstGeom>
          <a:noFill/>
          <a:ln>
            <a:noFill/>
          </a:ln>
        </p:spPr>
      </p:pic>
      <p:sp>
        <p:nvSpPr>
          <p:cNvPr id="333" name="Google Shape;333;p33"/>
          <p:cNvSpPr/>
          <p:nvPr/>
        </p:nvSpPr>
        <p:spPr>
          <a:xfrm>
            <a:off x="5154100" y="1023950"/>
            <a:ext cx="3703500" cy="229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685800" y="285750"/>
            <a:ext cx="7772400" cy="65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to ICA</a:t>
            </a:r>
            <a:endParaRPr/>
          </a:p>
        </p:txBody>
      </p:sp>
      <p:sp>
        <p:nvSpPr>
          <p:cNvPr id="339" name="Google Shape;339;p34"/>
          <p:cNvSpPr txBox="1"/>
          <p:nvPr/>
        </p:nvSpPr>
        <p:spPr>
          <a:xfrm>
            <a:off x="457200" y="829850"/>
            <a:ext cx="3994500" cy="37827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Calibri"/>
              <a:buAutoNum type="arabicPeriod"/>
            </a:pPr>
            <a:r>
              <a:rPr lang="en" sz="1800">
                <a:latin typeface="Calibri"/>
                <a:ea typeface="Calibri"/>
                <a:cs typeface="Calibri"/>
                <a:sym typeface="Calibri"/>
              </a:rPr>
              <a:t>ICA cannot discriminate between two Gaussian sources</a:t>
            </a:r>
            <a:endParaRPr sz="18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lang="en" sz="1600">
                <a:latin typeface="Calibri"/>
                <a:ea typeface="Calibri"/>
                <a:cs typeface="Calibri"/>
                <a:sym typeface="Calibri"/>
              </a:rPr>
              <a:t>Experimental noise may interfere</a:t>
            </a:r>
            <a:endParaRPr sz="16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lang="en" sz="1600">
                <a:latin typeface="Calibri"/>
                <a:ea typeface="Calibri"/>
                <a:cs typeface="Calibri"/>
                <a:sym typeface="Calibri"/>
              </a:rPr>
              <a:t>Requires high-quality data</a:t>
            </a:r>
            <a:endParaRPr sz="1800">
              <a:latin typeface="Calibri"/>
              <a:ea typeface="Calibri"/>
              <a:cs typeface="Calibri"/>
              <a:sym typeface="Calibri"/>
            </a:endParaRPr>
          </a:p>
          <a:p>
            <a:pPr indent="-342900" lvl="0" marL="457200" rtl="0" algn="l">
              <a:spcBef>
                <a:spcPts val="1000"/>
              </a:spcBef>
              <a:spcAft>
                <a:spcPts val="0"/>
              </a:spcAft>
              <a:buSzPts val="1800"/>
              <a:buFont typeface="Calibri"/>
              <a:buAutoNum type="arabicPeriod"/>
            </a:pPr>
            <a:r>
              <a:rPr lang="en" sz="1800">
                <a:latin typeface="Calibri"/>
                <a:ea typeface="Calibri"/>
                <a:cs typeface="Calibri"/>
                <a:sym typeface="Calibri"/>
              </a:rPr>
              <a:t>ICA is a stochastic algorithm that may not find the global optimum</a:t>
            </a:r>
            <a:endParaRPr sz="18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lang="en" sz="1600">
                <a:latin typeface="Calibri"/>
                <a:ea typeface="Calibri"/>
                <a:cs typeface="Calibri"/>
                <a:sym typeface="Calibri"/>
              </a:rPr>
              <a:t>Must run 20-100 times and keep only consistent components</a:t>
            </a:r>
            <a:endParaRPr sz="1600">
              <a:latin typeface="Calibri"/>
              <a:ea typeface="Calibri"/>
              <a:cs typeface="Calibri"/>
              <a:sym typeface="Calibri"/>
            </a:endParaRPr>
          </a:p>
          <a:p>
            <a:pPr indent="-342900" lvl="0" marL="457200" rtl="0" algn="l">
              <a:spcBef>
                <a:spcPts val="1000"/>
              </a:spcBef>
              <a:spcAft>
                <a:spcPts val="0"/>
              </a:spcAft>
              <a:buSzPts val="1800"/>
              <a:buFont typeface="Calibri"/>
              <a:buAutoNum type="arabicPeriod"/>
            </a:pPr>
            <a:r>
              <a:rPr lang="en" sz="1800">
                <a:latin typeface="Calibri"/>
                <a:ea typeface="Calibri"/>
                <a:cs typeface="Calibri"/>
                <a:sym typeface="Calibri"/>
              </a:rPr>
              <a:t>ICA does not provide an intrinsic order to components</a:t>
            </a:r>
            <a:endParaRPr sz="1800">
              <a:latin typeface="Calibri"/>
              <a:ea typeface="Calibri"/>
              <a:cs typeface="Calibri"/>
              <a:sym typeface="Calibri"/>
            </a:endParaRPr>
          </a:p>
          <a:p>
            <a:pPr indent="-330200" lvl="1" marL="914400" rtl="0" algn="l">
              <a:spcBef>
                <a:spcPts val="0"/>
              </a:spcBef>
              <a:spcAft>
                <a:spcPts val="0"/>
              </a:spcAft>
              <a:buSzPts val="1600"/>
              <a:buFont typeface="Calibri"/>
              <a:buAutoNum type="alphaLcPeriod"/>
            </a:pPr>
            <a:r>
              <a:rPr lang="en" sz="1600">
                <a:latin typeface="Calibri"/>
                <a:ea typeface="Calibri"/>
                <a:cs typeface="Calibri"/>
                <a:sym typeface="Calibri"/>
              </a:rPr>
              <a:t>May order by |A</a:t>
            </a:r>
            <a:r>
              <a:rPr baseline="30000" lang="en" sz="1600">
                <a:latin typeface="Calibri"/>
                <a:ea typeface="Calibri"/>
                <a:cs typeface="Calibri"/>
                <a:sym typeface="Calibri"/>
              </a:rPr>
              <a:t>2</a:t>
            </a:r>
            <a:r>
              <a:rPr lang="en" sz="1600">
                <a:latin typeface="Calibri"/>
                <a:ea typeface="Calibri"/>
                <a:cs typeface="Calibri"/>
                <a:sym typeface="Calibri"/>
              </a:rPr>
              <a:t>|</a:t>
            </a:r>
            <a:endParaRPr sz="1600">
              <a:latin typeface="Calibri"/>
              <a:ea typeface="Calibri"/>
              <a:cs typeface="Calibri"/>
              <a:sym typeface="Calibri"/>
            </a:endParaRPr>
          </a:p>
          <a:p>
            <a:pPr indent="-342900" lvl="0" marL="457200" rtl="0" algn="l">
              <a:spcBef>
                <a:spcPts val="1000"/>
              </a:spcBef>
              <a:spcAft>
                <a:spcPts val="0"/>
              </a:spcAft>
              <a:buSzPts val="1800"/>
              <a:buFont typeface="Calibri"/>
              <a:buAutoNum type="arabicPeriod"/>
            </a:pPr>
            <a:r>
              <a:rPr lang="en" sz="1800">
                <a:latin typeface="Calibri"/>
                <a:ea typeface="Calibri"/>
                <a:cs typeface="Calibri"/>
                <a:sym typeface="Calibri"/>
              </a:rPr>
              <a:t>ICA does not reduce dimensionality</a:t>
            </a:r>
            <a:endParaRPr sz="1800">
              <a:latin typeface="Calibri"/>
              <a:ea typeface="Calibri"/>
              <a:cs typeface="Calibri"/>
              <a:sym typeface="Calibri"/>
            </a:endParaRPr>
          </a:p>
          <a:p>
            <a:pPr indent="-342900" lvl="1" marL="914400" rtl="0" algn="l">
              <a:spcBef>
                <a:spcPts val="0"/>
              </a:spcBef>
              <a:spcAft>
                <a:spcPts val="0"/>
              </a:spcAft>
              <a:buSzPts val="1800"/>
              <a:buFont typeface="Calibri"/>
              <a:buAutoNum type="alphaLcPeriod"/>
            </a:pPr>
            <a:r>
              <a:rPr lang="en" sz="1800">
                <a:latin typeface="Calibri"/>
                <a:ea typeface="Calibri"/>
                <a:cs typeface="Calibri"/>
                <a:sym typeface="Calibri"/>
              </a:rPr>
              <a:t>C</a:t>
            </a:r>
            <a:r>
              <a:rPr lang="en" sz="1600">
                <a:latin typeface="Calibri"/>
                <a:ea typeface="Calibri"/>
                <a:cs typeface="Calibri"/>
                <a:sym typeface="Calibri"/>
              </a:rPr>
              <a:t>an preprocess with PCA/SVD</a:t>
            </a:r>
            <a:endParaRPr sz="1600">
              <a:latin typeface="Calibri"/>
              <a:ea typeface="Calibri"/>
              <a:cs typeface="Calibri"/>
              <a:sym typeface="Calibri"/>
            </a:endParaRPr>
          </a:p>
        </p:txBody>
      </p:sp>
      <p:pic>
        <p:nvPicPr>
          <p:cNvPr id="340" name="Google Shape;340;p34"/>
          <p:cNvPicPr preferRelativeResize="0"/>
          <p:nvPr/>
        </p:nvPicPr>
        <p:blipFill>
          <a:blip r:embed="rId3">
            <a:alphaModFix/>
          </a:blip>
          <a:stretch>
            <a:fillRect/>
          </a:stretch>
        </p:blipFill>
        <p:spPr>
          <a:xfrm>
            <a:off x="4451700" y="1293275"/>
            <a:ext cx="4387500" cy="3319284"/>
          </a:xfrm>
          <a:prstGeom prst="rect">
            <a:avLst/>
          </a:prstGeom>
          <a:noFill/>
          <a:ln>
            <a:noFill/>
          </a:ln>
        </p:spPr>
      </p:pic>
      <p:sp>
        <p:nvSpPr>
          <p:cNvPr id="341" name="Google Shape;341;p34"/>
          <p:cNvSpPr/>
          <p:nvPr/>
        </p:nvSpPr>
        <p:spPr>
          <a:xfrm>
            <a:off x="4728075" y="1293281"/>
            <a:ext cx="3811800" cy="331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txBox="1"/>
          <p:nvPr>
            <p:ph type="title"/>
          </p:nvPr>
        </p:nvSpPr>
        <p:spPr>
          <a:xfrm>
            <a:off x="685800" y="285750"/>
            <a:ext cx="7772400" cy="41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ICA Parameters</a:t>
            </a:r>
            <a:endParaRPr sz="4100"/>
          </a:p>
        </p:txBody>
      </p:sp>
      <p:sp>
        <p:nvSpPr>
          <p:cNvPr id="347" name="Google Shape;347;p35"/>
          <p:cNvSpPr txBox="1"/>
          <p:nvPr>
            <p:ph idx="1" type="body"/>
          </p:nvPr>
        </p:nvSpPr>
        <p:spPr>
          <a:xfrm>
            <a:off x="990600" y="969075"/>
            <a:ext cx="5199000" cy="36015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2100">
                <a:solidFill>
                  <a:srgbClr val="222222"/>
                </a:solidFill>
                <a:latin typeface="Arial"/>
                <a:ea typeface="Arial"/>
                <a:cs typeface="Arial"/>
                <a:sym typeface="Arial"/>
              </a:rPr>
              <a:t>sklearn.decomposition.</a:t>
            </a:r>
            <a:r>
              <a:rPr b="1" lang="en" sz="2100">
                <a:solidFill>
                  <a:srgbClr val="222222"/>
                </a:solidFill>
                <a:latin typeface="Arial"/>
                <a:ea typeface="Arial"/>
                <a:cs typeface="Arial"/>
                <a:sym typeface="Arial"/>
              </a:rPr>
              <a:t>FastICA</a:t>
            </a:r>
            <a:r>
              <a:rPr lang="en" sz="2100">
                <a:solidFill>
                  <a:srgbClr val="222222"/>
                </a:solidFill>
                <a:latin typeface="Arial"/>
                <a:ea typeface="Arial"/>
                <a:cs typeface="Arial"/>
                <a:sym typeface="Arial"/>
              </a:rPr>
              <a:t>(</a:t>
            </a:r>
            <a:endParaRPr sz="2100">
              <a:solidFill>
                <a:srgbClr val="222222"/>
              </a:solidFill>
              <a:latin typeface="Arial"/>
              <a:ea typeface="Arial"/>
              <a:cs typeface="Arial"/>
              <a:sym typeface="Arial"/>
            </a:endParaRPr>
          </a:p>
          <a:p>
            <a:pPr indent="457200" lvl="0" marL="0" rtl="0" algn="l">
              <a:spcBef>
                <a:spcPts val="480"/>
              </a:spcBef>
              <a:spcAft>
                <a:spcPts val="0"/>
              </a:spcAft>
              <a:buNone/>
            </a:pPr>
            <a:r>
              <a:rPr i="1" lang="en" sz="2100">
                <a:solidFill>
                  <a:srgbClr val="222222"/>
                </a:solidFill>
                <a:latin typeface="Arial"/>
                <a:ea typeface="Arial"/>
                <a:cs typeface="Arial"/>
                <a:sym typeface="Arial"/>
              </a:rPr>
              <a:t>n_components=None</a:t>
            </a:r>
            <a:r>
              <a:rPr lang="en" sz="2100">
                <a:solidFill>
                  <a:srgbClr val="222222"/>
                </a:solidFill>
                <a:highlight>
                  <a:srgbClr val="F8F8F8"/>
                </a:highlight>
                <a:latin typeface="Arial"/>
                <a:ea typeface="Arial"/>
                <a:cs typeface="Arial"/>
                <a:sym typeface="Arial"/>
              </a:rPr>
              <a:t>, </a:t>
            </a:r>
            <a:endParaRPr sz="2100">
              <a:solidFill>
                <a:srgbClr val="222222"/>
              </a:solidFill>
              <a:highlight>
                <a:srgbClr val="F8F8F8"/>
              </a:highlight>
              <a:latin typeface="Arial"/>
              <a:ea typeface="Arial"/>
              <a:cs typeface="Arial"/>
              <a:sym typeface="Arial"/>
            </a:endParaRPr>
          </a:p>
          <a:p>
            <a:pPr indent="0" lvl="0" marL="457200" rtl="0" algn="l">
              <a:spcBef>
                <a:spcPts val="480"/>
              </a:spcBef>
              <a:spcAft>
                <a:spcPts val="0"/>
              </a:spcAft>
              <a:buNone/>
            </a:pPr>
            <a:r>
              <a:rPr i="1" lang="en" sz="2100">
                <a:solidFill>
                  <a:srgbClr val="222222"/>
                </a:solidFill>
                <a:latin typeface="Arial"/>
                <a:ea typeface="Arial"/>
                <a:cs typeface="Arial"/>
                <a:sym typeface="Arial"/>
              </a:rPr>
              <a:t>algorithm=’parallel’</a:t>
            </a:r>
            <a:r>
              <a:rPr lang="en" sz="2100">
                <a:solidFill>
                  <a:srgbClr val="222222"/>
                </a:solidFill>
                <a:highlight>
                  <a:srgbClr val="F8F8F8"/>
                </a:highlight>
                <a:latin typeface="Arial"/>
                <a:ea typeface="Arial"/>
                <a:cs typeface="Arial"/>
                <a:sym typeface="Arial"/>
              </a:rPr>
              <a:t>, </a:t>
            </a:r>
            <a:endParaRPr sz="2100">
              <a:solidFill>
                <a:srgbClr val="222222"/>
              </a:solidFill>
              <a:highlight>
                <a:srgbClr val="F8F8F8"/>
              </a:highlight>
              <a:latin typeface="Arial"/>
              <a:ea typeface="Arial"/>
              <a:cs typeface="Arial"/>
              <a:sym typeface="Arial"/>
            </a:endParaRPr>
          </a:p>
          <a:p>
            <a:pPr indent="0" lvl="0" marL="457200" rtl="0" algn="l">
              <a:spcBef>
                <a:spcPts val="480"/>
              </a:spcBef>
              <a:spcAft>
                <a:spcPts val="0"/>
              </a:spcAft>
              <a:buNone/>
            </a:pPr>
            <a:r>
              <a:rPr i="1" lang="en" sz="2100">
                <a:solidFill>
                  <a:srgbClr val="222222"/>
                </a:solidFill>
                <a:latin typeface="Arial"/>
                <a:ea typeface="Arial"/>
                <a:cs typeface="Arial"/>
                <a:sym typeface="Arial"/>
              </a:rPr>
              <a:t>whiten=True</a:t>
            </a:r>
            <a:r>
              <a:rPr lang="en" sz="2100">
                <a:solidFill>
                  <a:srgbClr val="222222"/>
                </a:solidFill>
                <a:highlight>
                  <a:srgbClr val="F8F8F8"/>
                </a:highlight>
                <a:latin typeface="Arial"/>
                <a:ea typeface="Arial"/>
                <a:cs typeface="Arial"/>
                <a:sym typeface="Arial"/>
              </a:rPr>
              <a:t>, </a:t>
            </a:r>
            <a:endParaRPr sz="2100">
              <a:solidFill>
                <a:srgbClr val="222222"/>
              </a:solidFill>
              <a:highlight>
                <a:srgbClr val="F8F8F8"/>
              </a:highlight>
              <a:latin typeface="Arial"/>
              <a:ea typeface="Arial"/>
              <a:cs typeface="Arial"/>
              <a:sym typeface="Arial"/>
            </a:endParaRPr>
          </a:p>
          <a:p>
            <a:pPr indent="0" lvl="0" marL="457200" rtl="0" algn="l">
              <a:spcBef>
                <a:spcPts val="480"/>
              </a:spcBef>
              <a:spcAft>
                <a:spcPts val="0"/>
              </a:spcAft>
              <a:buNone/>
            </a:pPr>
            <a:r>
              <a:rPr i="1" lang="en" sz="2100">
                <a:solidFill>
                  <a:srgbClr val="222222"/>
                </a:solidFill>
                <a:latin typeface="Arial"/>
                <a:ea typeface="Arial"/>
                <a:cs typeface="Arial"/>
                <a:sym typeface="Arial"/>
              </a:rPr>
              <a:t>fun=’logcosh’</a:t>
            </a:r>
            <a:r>
              <a:rPr lang="en" sz="2100">
                <a:solidFill>
                  <a:srgbClr val="222222"/>
                </a:solidFill>
                <a:highlight>
                  <a:srgbClr val="F8F8F8"/>
                </a:highlight>
                <a:latin typeface="Arial"/>
                <a:ea typeface="Arial"/>
                <a:cs typeface="Arial"/>
                <a:sym typeface="Arial"/>
              </a:rPr>
              <a:t>, </a:t>
            </a:r>
            <a:endParaRPr sz="2100">
              <a:solidFill>
                <a:srgbClr val="222222"/>
              </a:solidFill>
              <a:highlight>
                <a:srgbClr val="F8F8F8"/>
              </a:highlight>
              <a:latin typeface="Arial"/>
              <a:ea typeface="Arial"/>
              <a:cs typeface="Arial"/>
              <a:sym typeface="Arial"/>
            </a:endParaRPr>
          </a:p>
          <a:p>
            <a:pPr indent="0" lvl="0" marL="457200" rtl="0" algn="l">
              <a:spcBef>
                <a:spcPts val="480"/>
              </a:spcBef>
              <a:spcAft>
                <a:spcPts val="0"/>
              </a:spcAft>
              <a:buNone/>
            </a:pPr>
            <a:r>
              <a:rPr i="1" lang="en" sz="2100">
                <a:solidFill>
                  <a:srgbClr val="222222"/>
                </a:solidFill>
                <a:latin typeface="Arial"/>
                <a:ea typeface="Arial"/>
                <a:cs typeface="Arial"/>
                <a:sym typeface="Arial"/>
              </a:rPr>
              <a:t>max_iter=200</a:t>
            </a:r>
            <a:r>
              <a:rPr lang="en" sz="2100">
                <a:solidFill>
                  <a:srgbClr val="222222"/>
                </a:solidFill>
                <a:highlight>
                  <a:srgbClr val="F8F8F8"/>
                </a:highlight>
                <a:latin typeface="Arial"/>
                <a:ea typeface="Arial"/>
                <a:cs typeface="Arial"/>
                <a:sym typeface="Arial"/>
              </a:rPr>
              <a:t>, </a:t>
            </a:r>
            <a:endParaRPr sz="2100">
              <a:solidFill>
                <a:srgbClr val="222222"/>
              </a:solidFill>
              <a:highlight>
                <a:srgbClr val="F8F8F8"/>
              </a:highlight>
              <a:latin typeface="Arial"/>
              <a:ea typeface="Arial"/>
              <a:cs typeface="Arial"/>
              <a:sym typeface="Arial"/>
            </a:endParaRPr>
          </a:p>
          <a:p>
            <a:pPr indent="0" lvl="0" marL="457200" rtl="0" algn="l">
              <a:spcBef>
                <a:spcPts val="480"/>
              </a:spcBef>
              <a:spcAft>
                <a:spcPts val="0"/>
              </a:spcAft>
              <a:buNone/>
            </a:pPr>
            <a:r>
              <a:rPr i="1" lang="en" sz="2100">
                <a:solidFill>
                  <a:srgbClr val="222222"/>
                </a:solidFill>
                <a:latin typeface="Arial"/>
                <a:ea typeface="Arial"/>
                <a:cs typeface="Arial"/>
                <a:sym typeface="Arial"/>
              </a:rPr>
              <a:t>tol=0.0001</a:t>
            </a:r>
            <a:r>
              <a:rPr lang="en" sz="2100">
                <a:solidFill>
                  <a:srgbClr val="222222"/>
                </a:solidFill>
                <a:highlight>
                  <a:srgbClr val="F8F8F8"/>
                </a:highlight>
                <a:latin typeface="Arial"/>
                <a:ea typeface="Arial"/>
                <a:cs typeface="Arial"/>
                <a:sym typeface="Arial"/>
              </a:rPr>
              <a:t>, </a:t>
            </a:r>
            <a:endParaRPr sz="2100">
              <a:solidFill>
                <a:srgbClr val="222222"/>
              </a:solidFill>
              <a:highlight>
                <a:srgbClr val="F8F8F8"/>
              </a:highlight>
              <a:latin typeface="Arial"/>
              <a:ea typeface="Arial"/>
              <a:cs typeface="Arial"/>
              <a:sym typeface="Arial"/>
            </a:endParaRPr>
          </a:p>
          <a:p>
            <a:pPr indent="0" lvl="0" marL="457200" rtl="0" algn="l">
              <a:spcBef>
                <a:spcPts val="480"/>
              </a:spcBef>
              <a:spcAft>
                <a:spcPts val="0"/>
              </a:spcAft>
              <a:buNone/>
            </a:pPr>
            <a:r>
              <a:rPr i="1" lang="en" sz="2100">
                <a:solidFill>
                  <a:srgbClr val="222222"/>
                </a:solidFill>
                <a:latin typeface="Arial"/>
                <a:ea typeface="Arial"/>
                <a:cs typeface="Arial"/>
                <a:sym typeface="Arial"/>
              </a:rPr>
              <a:t>w_init=None</a:t>
            </a:r>
            <a:r>
              <a:rPr lang="en" sz="2100">
                <a:solidFill>
                  <a:srgbClr val="222222"/>
                </a:solidFill>
                <a:highlight>
                  <a:srgbClr val="F8F8F8"/>
                </a:highlight>
                <a:latin typeface="Arial"/>
                <a:ea typeface="Arial"/>
                <a:cs typeface="Arial"/>
                <a:sym typeface="Arial"/>
              </a:rPr>
              <a:t>, </a:t>
            </a:r>
            <a:endParaRPr sz="2100">
              <a:solidFill>
                <a:srgbClr val="222222"/>
              </a:solidFill>
              <a:highlight>
                <a:srgbClr val="F8F8F8"/>
              </a:highlight>
              <a:latin typeface="Arial"/>
              <a:ea typeface="Arial"/>
              <a:cs typeface="Arial"/>
              <a:sym typeface="Arial"/>
            </a:endParaRPr>
          </a:p>
          <a:p>
            <a:pPr indent="0" lvl="0" marL="457200" rtl="0" algn="l">
              <a:spcBef>
                <a:spcPts val="480"/>
              </a:spcBef>
              <a:spcAft>
                <a:spcPts val="0"/>
              </a:spcAft>
              <a:buNone/>
            </a:pPr>
            <a:r>
              <a:rPr i="1" lang="en" sz="2100">
                <a:solidFill>
                  <a:srgbClr val="222222"/>
                </a:solidFill>
                <a:latin typeface="Arial"/>
                <a:ea typeface="Arial"/>
                <a:cs typeface="Arial"/>
                <a:sym typeface="Arial"/>
              </a:rPr>
              <a:t>random_state=None</a:t>
            </a:r>
            <a:r>
              <a:rPr lang="en" sz="2100">
                <a:solidFill>
                  <a:srgbClr val="222222"/>
                </a:solidFill>
                <a:latin typeface="Arial"/>
                <a:ea typeface="Arial"/>
                <a:cs typeface="Arial"/>
                <a:sym typeface="Arial"/>
              </a:rPr>
              <a:t>)</a:t>
            </a:r>
            <a:endParaRPr sz="2100">
              <a:solidFill>
                <a:srgbClr val="000000"/>
              </a:solidFill>
              <a:latin typeface="Consolas"/>
              <a:ea typeface="Consolas"/>
              <a:cs typeface="Consolas"/>
              <a:sym typeface="Consolas"/>
            </a:endParaRPr>
          </a:p>
        </p:txBody>
      </p:sp>
      <p:sp>
        <p:nvSpPr>
          <p:cNvPr id="348" name="Google Shape;348;p35"/>
          <p:cNvSpPr txBox="1"/>
          <p:nvPr/>
        </p:nvSpPr>
        <p:spPr>
          <a:xfrm>
            <a:off x="6322575" y="1640450"/>
            <a:ext cx="26316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 components to reconstruct 99% of variance through PCA</a:t>
            </a:r>
            <a:endParaRPr sz="1800"/>
          </a:p>
        </p:txBody>
      </p:sp>
      <p:cxnSp>
        <p:nvCxnSpPr>
          <p:cNvPr id="349" name="Google Shape;349;p35"/>
          <p:cNvCxnSpPr>
            <a:stCxn id="348" idx="1"/>
          </p:cNvCxnSpPr>
          <p:nvPr/>
        </p:nvCxnSpPr>
        <p:spPr>
          <a:xfrm rot="10800000">
            <a:off x="4647975" y="1777250"/>
            <a:ext cx="1674600" cy="291900"/>
          </a:xfrm>
          <a:prstGeom prst="straightConnector1">
            <a:avLst/>
          </a:prstGeom>
          <a:noFill/>
          <a:ln cap="flat" cmpd="sng" w="28575">
            <a:solidFill>
              <a:schemeClr val="dk2"/>
            </a:solidFill>
            <a:prstDash val="solid"/>
            <a:round/>
            <a:headEnd len="med" w="med" type="none"/>
            <a:tailEnd len="med" w="med" type="triangle"/>
          </a:ln>
        </p:spPr>
      </p:cxnSp>
      <p:sp>
        <p:nvSpPr>
          <p:cNvPr id="350" name="Google Shape;350;p35"/>
          <p:cNvSpPr txBox="1"/>
          <p:nvPr/>
        </p:nvSpPr>
        <p:spPr>
          <a:xfrm>
            <a:off x="6322575" y="3012050"/>
            <a:ext cx="26316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10^10 (Nearly infinite)</a:t>
            </a:r>
            <a:endParaRPr sz="1800"/>
          </a:p>
        </p:txBody>
      </p:sp>
      <p:cxnSp>
        <p:nvCxnSpPr>
          <p:cNvPr id="351" name="Google Shape;351;p35"/>
          <p:cNvCxnSpPr>
            <a:stCxn id="350" idx="1"/>
          </p:cNvCxnSpPr>
          <p:nvPr/>
        </p:nvCxnSpPr>
        <p:spPr>
          <a:xfrm flipH="1">
            <a:off x="3605475" y="3229850"/>
            <a:ext cx="2717100" cy="187800"/>
          </a:xfrm>
          <a:prstGeom prst="straightConnector1">
            <a:avLst/>
          </a:prstGeom>
          <a:noFill/>
          <a:ln cap="flat" cmpd="sng" w="28575">
            <a:solidFill>
              <a:schemeClr val="dk2"/>
            </a:solidFill>
            <a:prstDash val="solid"/>
            <a:round/>
            <a:headEnd len="med" w="med" type="none"/>
            <a:tailEnd len="med" w="med" type="triangle"/>
          </a:ln>
        </p:spPr>
      </p:cxnSp>
      <p:sp>
        <p:nvSpPr>
          <p:cNvPr id="352" name="Google Shape;352;p35"/>
          <p:cNvSpPr txBox="1"/>
          <p:nvPr/>
        </p:nvSpPr>
        <p:spPr>
          <a:xfrm>
            <a:off x="6322575" y="3621650"/>
            <a:ext cx="2631600" cy="9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10</a:t>
            </a:r>
            <a:r>
              <a:rPr baseline="30000" lang="en" sz="1800"/>
              <a:t>-7</a:t>
            </a:r>
            <a:r>
              <a:rPr lang="en" sz="1800"/>
              <a:t> (trade-off between computation time and sensitivity)</a:t>
            </a:r>
            <a:endParaRPr sz="1800"/>
          </a:p>
        </p:txBody>
      </p:sp>
      <p:cxnSp>
        <p:nvCxnSpPr>
          <p:cNvPr id="353" name="Google Shape;353;p35"/>
          <p:cNvCxnSpPr>
            <a:stCxn id="352" idx="1"/>
          </p:cNvCxnSpPr>
          <p:nvPr/>
        </p:nvCxnSpPr>
        <p:spPr>
          <a:xfrm rot="10800000">
            <a:off x="3195375" y="3896000"/>
            <a:ext cx="3127200" cy="200100"/>
          </a:xfrm>
          <a:prstGeom prst="straightConnector1">
            <a:avLst/>
          </a:prstGeom>
          <a:noFill/>
          <a:ln cap="flat" cmpd="sng" w="28575">
            <a:solidFill>
              <a:schemeClr val="dk2"/>
            </a:solidFill>
            <a:prstDash val="solid"/>
            <a:round/>
            <a:headEnd len="med" w="med" type="none"/>
            <a:tailEnd len="med" w="med" type="triangle"/>
          </a:ln>
        </p:spPr>
      </p:cxnSp>
      <p:sp>
        <p:nvSpPr>
          <p:cNvPr id="354" name="Google Shape;354;p35"/>
          <p:cNvSpPr txBox="1"/>
          <p:nvPr/>
        </p:nvSpPr>
        <p:spPr>
          <a:xfrm>
            <a:off x="214300" y="658575"/>
            <a:ext cx="30246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Run ≥100 times:</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Module 2: ICA - </a:t>
            </a:r>
            <a:r>
              <a:rPr lang="en"/>
              <a:t>Outline	</a:t>
            </a:r>
            <a:endParaRPr/>
          </a:p>
        </p:txBody>
      </p:sp>
      <p:sp>
        <p:nvSpPr>
          <p:cNvPr id="77" name="Google Shape;77;p18"/>
          <p:cNvSpPr txBox="1"/>
          <p:nvPr>
            <p:ph idx="1" type="body"/>
          </p:nvPr>
        </p:nvSpPr>
        <p:spPr>
          <a:xfrm>
            <a:off x="749400" y="857400"/>
            <a:ext cx="5806500" cy="33450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Part 1: ICA calculation</a:t>
            </a:r>
            <a:endParaRPr/>
          </a:p>
          <a:p>
            <a:pPr indent="-342900" lvl="0" marL="457200" rtl="0" algn="l">
              <a:spcBef>
                <a:spcPts val="480"/>
              </a:spcBef>
              <a:spcAft>
                <a:spcPts val="0"/>
              </a:spcAft>
              <a:buSzPts val="1800"/>
              <a:buAutoNum type="arabicPeriod"/>
            </a:pPr>
            <a:r>
              <a:rPr lang="en"/>
              <a:t>Overview of the TRN identification problem</a:t>
            </a:r>
            <a:endParaRPr/>
          </a:p>
          <a:p>
            <a:pPr indent="-342900" lvl="0" marL="457200" rtl="0" algn="l">
              <a:spcBef>
                <a:spcPts val="0"/>
              </a:spcBef>
              <a:spcAft>
                <a:spcPts val="0"/>
              </a:spcAft>
              <a:buSzPts val="1800"/>
              <a:buAutoNum type="arabicPeriod"/>
            </a:pPr>
            <a:r>
              <a:rPr lang="en"/>
              <a:t>Independent </a:t>
            </a:r>
            <a:r>
              <a:rPr lang="en"/>
              <a:t>component</a:t>
            </a:r>
            <a:r>
              <a:rPr lang="en"/>
              <a:t> analysis as an effective way for top-down TRN identification</a:t>
            </a:r>
            <a:endParaRPr/>
          </a:p>
          <a:p>
            <a:pPr indent="-342900" lvl="0" marL="457200" rtl="0" algn="l">
              <a:spcBef>
                <a:spcPts val="0"/>
              </a:spcBef>
              <a:spcAft>
                <a:spcPts val="0"/>
              </a:spcAft>
              <a:buSzPts val="1800"/>
              <a:buAutoNum type="arabicPeriod"/>
            </a:pPr>
            <a:r>
              <a:rPr lang="en"/>
              <a:t>Step-by-step guide to ICA calculation</a:t>
            </a:r>
            <a:endParaRPr/>
          </a:p>
          <a:p>
            <a:pPr indent="0" lvl="0" marL="0" rtl="0" algn="l">
              <a:spcBef>
                <a:spcPts val="480"/>
              </a:spcBef>
              <a:spcAft>
                <a:spcPts val="0"/>
              </a:spcAft>
              <a:buNone/>
            </a:pPr>
            <a:r>
              <a:rPr lang="en"/>
              <a:t>Part 2: ICA analysis</a:t>
            </a:r>
            <a:endParaRPr/>
          </a:p>
          <a:p>
            <a:pPr indent="-342900" lvl="0" marL="457200" rtl="0" algn="l">
              <a:spcBef>
                <a:spcPts val="480"/>
              </a:spcBef>
              <a:spcAft>
                <a:spcPts val="0"/>
              </a:spcAft>
              <a:buSzPts val="1800"/>
              <a:buAutoNum type="arabicPeriod"/>
            </a:pPr>
            <a:r>
              <a:rPr lang="en"/>
              <a:t>Utilizing ICA for data analysis</a:t>
            </a:r>
            <a:endParaRPr/>
          </a:p>
          <a:p>
            <a:pPr indent="-342900" lvl="0" marL="457200" rtl="0" algn="l">
              <a:spcBef>
                <a:spcPts val="0"/>
              </a:spcBef>
              <a:spcAft>
                <a:spcPts val="0"/>
              </a:spcAft>
              <a:buSzPts val="1800"/>
              <a:buAutoNum type="arabicPeriod"/>
            </a:pPr>
            <a:r>
              <a:rPr lang="en"/>
              <a:t>Choice of visualization methods</a:t>
            </a:r>
            <a:endParaRPr/>
          </a:p>
          <a:p>
            <a:pPr indent="-342900" lvl="0" marL="457200" rtl="0" algn="l">
              <a:spcBef>
                <a:spcPts val="0"/>
              </a:spcBef>
              <a:spcAft>
                <a:spcPts val="0"/>
              </a:spcAft>
              <a:buSzPts val="1800"/>
              <a:buAutoNum type="arabicPeriod"/>
            </a:pPr>
            <a:r>
              <a:rPr lang="en"/>
              <a:t>Case studies</a:t>
            </a:r>
            <a:endParaRPr/>
          </a:p>
        </p:txBody>
      </p:sp>
      <p:sp>
        <p:nvSpPr>
          <p:cNvPr id="78" name="Google Shape;78;p18"/>
          <p:cNvSpPr txBox="1"/>
          <p:nvPr/>
        </p:nvSpPr>
        <p:spPr>
          <a:xfrm>
            <a:off x="7966775" y="4363200"/>
            <a:ext cx="8988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aleway"/>
                <a:ea typeface="Raleway"/>
                <a:cs typeface="Raleway"/>
                <a:sym typeface="Raleway"/>
              </a:rPr>
              <a:t>Kevin Rychel</a:t>
            </a:r>
            <a:endParaRPr sz="900">
              <a:latin typeface="Raleway"/>
              <a:ea typeface="Raleway"/>
              <a:cs typeface="Raleway"/>
              <a:sym typeface="Raleway"/>
            </a:endParaRPr>
          </a:p>
        </p:txBody>
      </p:sp>
      <p:pic>
        <p:nvPicPr>
          <p:cNvPr id="79" name="Google Shape;79;p18"/>
          <p:cNvPicPr preferRelativeResize="0"/>
          <p:nvPr/>
        </p:nvPicPr>
        <p:blipFill>
          <a:blip r:embed="rId3">
            <a:alphaModFix/>
          </a:blip>
          <a:stretch>
            <a:fillRect/>
          </a:stretch>
        </p:blipFill>
        <p:spPr>
          <a:xfrm>
            <a:off x="5826725" y="3647425"/>
            <a:ext cx="788855" cy="768096"/>
          </a:xfrm>
          <a:prstGeom prst="rect">
            <a:avLst/>
          </a:prstGeom>
          <a:noFill/>
          <a:ln>
            <a:noFill/>
          </a:ln>
          <a:effectLst>
            <a:outerShdw blurRad="57150" rotWithShape="0" algn="bl" dir="5400000" dist="19050">
              <a:srgbClr val="000000">
                <a:alpha val="50000"/>
              </a:srgbClr>
            </a:outerShdw>
          </a:effectLst>
        </p:spPr>
      </p:pic>
      <p:pic>
        <p:nvPicPr>
          <p:cNvPr id="80" name="Google Shape;80;p18"/>
          <p:cNvPicPr preferRelativeResize="0"/>
          <p:nvPr/>
        </p:nvPicPr>
        <p:blipFill rotWithShape="1">
          <a:blip r:embed="rId4">
            <a:alphaModFix/>
          </a:blip>
          <a:srcRect b="33020" l="0" r="0" t="0"/>
          <a:stretch/>
        </p:blipFill>
        <p:spPr>
          <a:xfrm>
            <a:off x="6964120" y="3647425"/>
            <a:ext cx="806502" cy="768092"/>
          </a:xfrm>
          <a:prstGeom prst="rect">
            <a:avLst/>
          </a:prstGeom>
          <a:noFill/>
          <a:ln>
            <a:noFill/>
          </a:ln>
          <a:effectLst>
            <a:outerShdw blurRad="57150" rotWithShape="0" algn="bl" dir="5400000" dist="19050">
              <a:srgbClr val="000000">
                <a:alpha val="50000"/>
              </a:srgbClr>
            </a:outerShdw>
          </a:effectLst>
        </p:spPr>
      </p:pic>
      <p:sp>
        <p:nvSpPr>
          <p:cNvPr id="81" name="Google Shape;81;p18"/>
          <p:cNvSpPr txBox="1"/>
          <p:nvPr/>
        </p:nvSpPr>
        <p:spPr>
          <a:xfrm>
            <a:off x="5771750" y="4329600"/>
            <a:ext cx="8988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aleway"/>
                <a:ea typeface="Raleway"/>
                <a:cs typeface="Raleway"/>
                <a:sym typeface="Raleway"/>
              </a:rPr>
              <a:t>Anand Sastry</a:t>
            </a:r>
            <a:endParaRPr sz="900">
              <a:latin typeface="Raleway"/>
              <a:ea typeface="Raleway"/>
              <a:cs typeface="Raleway"/>
              <a:sym typeface="Raleway"/>
            </a:endParaRPr>
          </a:p>
        </p:txBody>
      </p:sp>
      <p:sp>
        <p:nvSpPr>
          <p:cNvPr id="82" name="Google Shape;82;p18"/>
          <p:cNvSpPr txBox="1"/>
          <p:nvPr/>
        </p:nvSpPr>
        <p:spPr>
          <a:xfrm>
            <a:off x="6875225" y="4329600"/>
            <a:ext cx="9843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aleway"/>
                <a:ea typeface="Raleway"/>
                <a:cs typeface="Raleway"/>
                <a:sym typeface="Raleway"/>
              </a:rPr>
              <a:t>Saugat Poudel</a:t>
            </a:r>
            <a:endParaRPr sz="900">
              <a:latin typeface="Raleway"/>
              <a:ea typeface="Raleway"/>
              <a:cs typeface="Raleway"/>
              <a:sym typeface="Raleway"/>
            </a:endParaRPr>
          </a:p>
        </p:txBody>
      </p:sp>
      <p:pic>
        <p:nvPicPr>
          <p:cNvPr id="83" name="Google Shape;83;p18"/>
          <p:cNvPicPr preferRelativeResize="0"/>
          <p:nvPr/>
        </p:nvPicPr>
        <p:blipFill rotWithShape="1">
          <a:blip r:embed="rId5">
            <a:alphaModFix/>
          </a:blip>
          <a:srcRect b="26926" l="0" r="13599" t="4888"/>
          <a:stretch/>
        </p:blipFill>
        <p:spPr>
          <a:xfrm>
            <a:off x="8041625" y="3593775"/>
            <a:ext cx="715528" cy="841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idx="1" type="body"/>
          </p:nvPr>
        </p:nvSpPr>
        <p:spPr>
          <a:xfrm>
            <a:off x="457200" y="816675"/>
            <a:ext cx="4673100" cy="2232900"/>
          </a:xfrm>
          <a:prstGeom prst="rect">
            <a:avLst/>
          </a:prstGeom>
        </p:spPr>
        <p:txBody>
          <a:bodyPr anchorCtr="0" anchor="t" bIns="91425" lIns="91425" spcFirstLastPara="1" rIns="91425" wrap="square" tIns="91425">
            <a:noAutofit/>
          </a:bodyPr>
          <a:lstStyle/>
          <a:p>
            <a:pPr indent="-330200" lvl="0" marL="457200" rtl="0" algn="l">
              <a:spcBef>
                <a:spcPts val="480"/>
              </a:spcBef>
              <a:spcAft>
                <a:spcPts val="0"/>
              </a:spcAft>
              <a:buSzPts val="1600"/>
              <a:buFont typeface="Consolas"/>
              <a:buAutoNum type="arabicParenR"/>
            </a:pPr>
            <a:r>
              <a:rPr lang="en" sz="1600">
                <a:latin typeface="Consolas"/>
                <a:ea typeface="Consolas"/>
                <a:cs typeface="Consolas"/>
                <a:sym typeface="Consolas"/>
              </a:rPr>
              <a:t>Run FastICA(X) ~100 times</a:t>
            </a:r>
            <a:endParaRPr sz="1600">
              <a:latin typeface="Consolas"/>
              <a:ea typeface="Consolas"/>
              <a:cs typeface="Consolas"/>
              <a:sym typeface="Consolas"/>
            </a:endParaRPr>
          </a:p>
          <a:p>
            <a:pPr indent="-330200" lvl="0" marL="457200" rtl="0" algn="l">
              <a:spcBef>
                <a:spcPts val="0"/>
              </a:spcBef>
              <a:spcAft>
                <a:spcPts val="0"/>
              </a:spcAft>
              <a:buSzPts val="1600"/>
              <a:buFont typeface="Consolas"/>
              <a:buAutoNum type="arabicParenR"/>
            </a:pPr>
            <a:r>
              <a:rPr lang="en" sz="1600">
                <a:latin typeface="Consolas"/>
                <a:ea typeface="Consolas"/>
                <a:cs typeface="Consolas"/>
                <a:sym typeface="Consolas"/>
              </a:rPr>
              <a:t>Find distance between components</a:t>
            </a:r>
            <a:endParaRPr sz="1600">
              <a:latin typeface="Consolas"/>
              <a:ea typeface="Consolas"/>
              <a:cs typeface="Consolas"/>
              <a:sym typeface="Consolas"/>
            </a:endParaRPr>
          </a:p>
          <a:p>
            <a:pPr indent="-304800" lvl="1" marL="914400" rtl="0" algn="l">
              <a:spcBef>
                <a:spcPts val="0"/>
              </a:spcBef>
              <a:spcAft>
                <a:spcPts val="0"/>
              </a:spcAft>
              <a:buSzPts val="1200"/>
              <a:buFont typeface="Consolas"/>
              <a:buAutoNum type="alphaLcParenR"/>
            </a:pPr>
            <a:r>
              <a:rPr lang="en" sz="1200">
                <a:latin typeface="Consolas"/>
                <a:ea typeface="Consolas"/>
                <a:cs typeface="Consolas"/>
                <a:sym typeface="Consolas"/>
              </a:rPr>
              <a:t>D = 1-|R|</a:t>
            </a:r>
            <a:endParaRPr sz="1200">
              <a:latin typeface="Consolas"/>
              <a:ea typeface="Consolas"/>
              <a:cs typeface="Consolas"/>
              <a:sym typeface="Consolas"/>
            </a:endParaRPr>
          </a:p>
          <a:p>
            <a:pPr indent="-330200" lvl="0" marL="457200" rtl="0" algn="l">
              <a:spcBef>
                <a:spcPts val="0"/>
              </a:spcBef>
              <a:spcAft>
                <a:spcPts val="0"/>
              </a:spcAft>
              <a:buSzPts val="1600"/>
              <a:buFont typeface="Consolas"/>
              <a:buAutoNum type="arabicParenR"/>
            </a:pPr>
            <a:r>
              <a:rPr lang="en" sz="1600">
                <a:latin typeface="Consolas"/>
                <a:ea typeface="Consolas"/>
                <a:cs typeface="Consolas"/>
                <a:sym typeface="Consolas"/>
              </a:rPr>
              <a:t>Cluster components</a:t>
            </a:r>
            <a:endParaRPr sz="1600">
              <a:latin typeface="Consolas"/>
              <a:ea typeface="Consolas"/>
              <a:cs typeface="Consolas"/>
              <a:sym typeface="Consolas"/>
            </a:endParaRPr>
          </a:p>
          <a:p>
            <a:pPr indent="-330200" lvl="0" marL="457200" rtl="0" algn="l">
              <a:spcBef>
                <a:spcPts val="0"/>
              </a:spcBef>
              <a:spcAft>
                <a:spcPts val="0"/>
              </a:spcAft>
              <a:buSzPts val="1600"/>
              <a:buFont typeface="Consolas"/>
              <a:buAutoNum type="arabicParenR"/>
            </a:pPr>
            <a:r>
              <a:rPr lang="en" sz="1600">
                <a:latin typeface="Consolas"/>
                <a:ea typeface="Consolas"/>
                <a:cs typeface="Consolas"/>
                <a:sym typeface="Consolas"/>
              </a:rPr>
              <a:t>Centroid of cluster is true component</a:t>
            </a:r>
            <a:endParaRPr sz="1600">
              <a:latin typeface="Consolas"/>
              <a:ea typeface="Consolas"/>
              <a:cs typeface="Consolas"/>
              <a:sym typeface="Consolas"/>
            </a:endParaRPr>
          </a:p>
        </p:txBody>
      </p:sp>
      <p:pic>
        <p:nvPicPr>
          <p:cNvPr id="360" name="Google Shape;360;p36"/>
          <p:cNvPicPr preferRelativeResize="0"/>
          <p:nvPr/>
        </p:nvPicPr>
        <p:blipFill>
          <a:blip r:embed="rId3">
            <a:alphaModFix/>
          </a:blip>
          <a:stretch>
            <a:fillRect/>
          </a:stretch>
        </p:blipFill>
        <p:spPr>
          <a:xfrm>
            <a:off x="5066873" y="1428175"/>
            <a:ext cx="3987800" cy="3011050"/>
          </a:xfrm>
          <a:prstGeom prst="rect">
            <a:avLst/>
          </a:prstGeom>
          <a:noFill/>
          <a:ln>
            <a:noFill/>
          </a:ln>
        </p:spPr>
      </p:pic>
      <p:sp>
        <p:nvSpPr>
          <p:cNvPr id="361" name="Google Shape;361;p36"/>
          <p:cNvSpPr txBox="1"/>
          <p:nvPr/>
        </p:nvSpPr>
        <p:spPr>
          <a:xfrm>
            <a:off x="5246025" y="1089550"/>
            <a:ext cx="34407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 Multidimensional Scaling (MMDS)</a:t>
            </a:r>
            <a:endParaRPr/>
          </a:p>
        </p:txBody>
      </p:sp>
      <p:pic>
        <p:nvPicPr>
          <p:cNvPr id="362" name="Google Shape;362;p36"/>
          <p:cNvPicPr preferRelativeResize="0"/>
          <p:nvPr/>
        </p:nvPicPr>
        <p:blipFill>
          <a:blip r:embed="rId4">
            <a:alphaModFix/>
          </a:blip>
          <a:stretch>
            <a:fillRect/>
          </a:stretch>
        </p:blipFill>
        <p:spPr>
          <a:xfrm>
            <a:off x="910075" y="3049575"/>
            <a:ext cx="3238235" cy="1789125"/>
          </a:xfrm>
          <a:prstGeom prst="rect">
            <a:avLst/>
          </a:prstGeom>
          <a:noFill/>
          <a:ln>
            <a:noFill/>
          </a:ln>
        </p:spPr>
      </p:pic>
      <p:sp>
        <p:nvSpPr>
          <p:cNvPr id="363" name="Google Shape;363;p36"/>
          <p:cNvSpPr/>
          <p:nvPr/>
        </p:nvSpPr>
        <p:spPr>
          <a:xfrm>
            <a:off x="5083975" y="1416850"/>
            <a:ext cx="3987900" cy="301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916775" y="3048000"/>
            <a:ext cx="3238200" cy="178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txBox="1"/>
          <p:nvPr>
            <p:ph type="title"/>
          </p:nvPr>
        </p:nvSpPr>
        <p:spPr>
          <a:xfrm>
            <a:off x="685800" y="285750"/>
            <a:ext cx="7772400" cy="5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Identifying Robust Components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685800" y="285750"/>
            <a:ext cx="7772400" cy="5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 Requirements</a:t>
            </a:r>
            <a:endParaRPr/>
          </a:p>
        </p:txBody>
      </p:sp>
      <p:sp>
        <p:nvSpPr>
          <p:cNvPr id="371" name="Google Shape;371;p37"/>
          <p:cNvSpPr txBox="1"/>
          <p:nvPr>
            <p:ph idx="1" type="body"/>
          </p:nvPr>
        </p:nvSpPr>
        <p:spPr>
          <a:xfrm>
            <a:off x="457200" y="969075"/>
            <a:ext cx="3797700" cy="1602600"/>
          </a:xfrm>
          <a:prstGeom prst="rect">
            <a:avLst/>
          </a:prstGeom>
        </p:spPr>
        <p:txBody>
          <a:bodyPr anchorCtr="0" anchor="t" bIns="91425" lIns="91425" spcFirstLastPara="1" rIns="91425" wrap="square" tIns="91425">
            <a:noAutofit/>
          </a:bodyPr>
          <a:lstStyle/>
          <a:p>
            <a:pPr indent="-330200" lvl="0" marL="457200" rtl="0" algn="l">
              <a:spcBef>
                <a:spcPts val="480"/>
              </a:spcBef>
              <a:spcAft>
                <a:spcPts val="0"/>
              </a:spcAft>
              <a:buClr>
                <a:srgbClr val="0761AF"/>
              </a:buClr>
              <a:buSzPts val="1600"/>
              <a:buAutoNum type="arabicPeriod"/>
            </a:pPr>
            <a:r>
              <a:rPr lang="en" sz="1800">
                <a:solidFill>
                  <a:srgbClr val="0761AF"/>
                </a:solidFill>
              </a:rPr>
              <a:t>One cluster per observation</a:t>
            </a:r>
            <a:endParaRPr sz="1800">
              <a:solidFill>
                <a:srgbClr val="0761AF"/>
              </a:solidFill>
            </a:endParaRPr>
          </a:p>
          <a:p>
            <a:pPr indent="-330200" lvl="0" marL="457200" rtl="0" algn="l">
              <a:spcBef>
                <a:spcPts val="0"/>
              </a:spcBef>
              <a:spcAft>
                <a:spcPts val="0"/>
              </a:spcAft>
              <a:buClr>
                <a:srgbClr val="0761AF"/>
              </a:buClr>
              <a:buSzPts val="1600"/>
              <a:buAutoNum type="arabicPeriod"/>
            </a:pPr>
            <a:r>
              <a:rPr lang="en" sz="1800">
                <a:solidFill>
                  <a:srgbClr val="0761AF"/>
                </a:solidFill>
              </a:rPr>
              <a:t>Unknown number of clusters</a:t>
            </a:r>
            <a:endParaRPr sz="1400">
              <a:solidFill>
                <a:srgbClr val="0761AF"/>
              </a:solidFill>
            </a:endParaRPr>
          </a:p>
          <a:p>
            <a:pPr indent="-330200" lvl="0" marL="457200" rtl="0" algn="l">
              <a:spcBef>
                <a:spcPts val="0"/>
              </a:spcBef>
              <a:spcAft>
                <a:spcPts val="0"/>
              </a:spcAft>
              <a:buClr>
                <a:srgbClr val="0761AF"/>
              </a:buClr>
              <a:buSzPts val="1600"/>
              <a:buAutoNum type="arabicPeriod"/>
            </a:pPr>
            <a:r>
              <a:rPr lang="en" sz="1800">
                <a:solidFill>
                  <a:srgbClr val="0761AF"/>
                </a:solidFill>
              </a:rPr>
              <a:t>Allow unclustered points</a:t>
            </a:r>
            <a:endParaRPr sz="1800">
              <a:solidFill>
                <a:srgbClr val="0761AF"/>
              </a:solidFill>
            </a:endParaRPr>
          </a:p>
          <a:p>
            <a:pPr indent="-330200" lvl="0" marL="457200" rtl="0" algn="l">
              <a:spcBef>
                <a:spcPts val="0"/>
              </a:spcBef>
              <a:spcAft>
                <a:spcPts val="0"/>
              </a:spcAft>
              <a:buClr>
                <a:srgbClr val="0761AF"/>
              </a:buClr>
              <a:buSzPts val="1600"/>
              <a:buAutoNum type="arabicPeriod"/>
            </a:pPr>
            <a:r>
              <a:rPr lang="en" sz="1800">
                <a:solidFill>
                  <a:srgbClr val="0761AF"/>
                </a:solidFill>
              </a:rPr>
              <a:t>Minimum cluster size</a:t>
            </a:r>
            <a:endParaRPr sz="1800">
              <a:solidFill>
                <a:srgbClr val="0761AF"/>
              </a:solidFill>
            </a:endParaRPr>
          </a:p>
        </p:txBody>
      </p:sp>
      <p:pic>
        <p:nvPicPr>
          <p:cNvPr id="372" name="Google Shape;372;p37"/>
          <p:cNvPicPr preferRelativeResize="0"/>
          <p:nvPr/>
        </p:nvPicPr>
        <p:blipFill>
          <a:blip r:embed="rId3">
            <a:alphaModFix/>
          </a:blip>
          <a:stretch>
            <a:fillRect/>
          </a:stretch>
        </p:blipFill>
        <p:spPr>
          <a:xfrm>
            <a:off x="4790933" y="1635500"/>
            <a:ext cx="3685316" cy="2658275"/>
          </a:xfrm>
          <a:prstGeom prst="rect">
            <a:avLst/>
          </a:prstGeom>
          <a:noFill/>
          <a:ln>
            <a:noFill/>
          </a:ln>
        </p:spPr>
      </p:pic>
      <p:pic>
        <p:nvPicPr>
          <p:cNvPr id="373" name="Google Shape;373;p37"/>
          <p:cNvPicPr preferRelativeResize="0"/>
          <p:nvPr/>
        </p:nvPicPr>
        <p:blipFill>
          <a:blip r:embed="rId4">
            <a:alphaModFix/>
          </a:blip>
          <a:stretch>
            <a:fillRect/>
          </a:stretch>
        </p:blipFill>
        <p:spPr>
          <a:xfrm>
            <a:off x="846799" y="2765300"/>
            <a:ext cx="2747941" cy="2074875"/>
          </a:xfrm>
          <a:prstGeom prst="rect">
            <a:avLst/>
          </a:prstGeom>
          <a:noFill/>
          <a:ln>
            <a:noFill/>
          </a:ln>
        </p:spPr>
      </p:pic>
      <p:sp>
        <p:nvSpPr>
          <p:cNvPr id="374" name="Google Shape;374;p37"/>
          <p:cNvSpPr txBox="1"/>
          <p:nvPr/>
        </p:nvSpPr>
        <p:spPr>
          <a:xfrm>
            <a:off x="4989700" y="974025"/>
            <a:ext cx="3486600" cy="6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DBSCAN</a:t>
            </a:r>
            <a:endParaRPr b="1" sz="3000"/>
          </a:p>
        </p:txBody>
      </p:sp>
      <p:sp>
        <p:nvSpPr>
          <p:cNvPr id="375" name="Google Shape;375;p37"/>
          <p:cNvSpPr/>
          <p:nvPr/>
        </p:nvSpPr>
        <p:spPr>
          <a:xfrm>
            <a:off x="845350" y="2754900"/>
            <a:ext cx="2750400" cy="20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txBox="1"/>
          <p:nvPr>
            <p:ph type="title"/>
          </p:nvPr>
        </p:nvSpPr>
        <p:spPr>
          <a:xfrm>
            <a:off x="457200" y="0"/>
            <a:ext cx="5139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 Matrix Analysis: </a:t>
            </a:r>
            <a:endParaRPr/>
          </a:p>
          <a:p>
            <a:pPr indent="0" lvl="0" marL="0" rtl="0" algn="ctr">
              <a:spcBef>
                <a:spcPts val="0"/>
              </a:spcBef>
              <a:spcAft>
                <a:spcPts val="0"/>
              </a:spcAft>
              <a:buNone/>
            </a:pPr>
            <a:r>
              <a:rPr lang="en"/>
              <a:t>Gene Thresholding</a:t>
            </a:r>
            <a:endParaRPr/>
          </a:p>
        </p:txBody>
      </p:sp>
      <p:sp>
        <p:nvSpPr>
          <p:cNvPr id="381" name="Google Shape;381;p38"/>
          <p:cNvSpPr txBox="1"/>
          <p:nvPr>
            <p:ph idx="1" type="body"/>
          </p:nvPr>
        </p:nvSpPr>
        <p:spPr>
          <a:xfrm>
            <a:off x="311700" y="1152475"/>
            <a:ext cx="5420100" cy="34164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Decimal values → Yes/No values</a:t>
            </a:r>
            <a:endParaRPr/>
          </a:p>
          <a:p>
            <a:pPr indent="-330200" lvl="1" marL="914400" rtl="0" algn="l">
              <a:spcBef>
                <a:spcPts val="0"/>
              </a:spcBef>
              <a:spcAft>
                <a:spcPts val="0"/>
              </a:spcAft>
              <a:buSzPts val="1600"/>
              <a:buChar char="○"/>
            </a:pPr>
            <a:r>
              <a:rPr lang="en"/>
              <a:t>Difficult to draw the line, though</a:t>
            </a:r>
            <a:endParaRPr/>
          </a:p>
          <a:p>
            <a:pPr indent="-342900" lvl="0" marL="457200" rtl="0" algn="l">
              <a:spcBef>
                <a:spcPts val="0"/>
              </a:spcBef>
              <a:spcAft>
                <a:spcPts val="0"/>
              </a:spcAft>
              <a:buSzPts val="1800"/>
              <a:buChar char="➢"/>
            </a:pPr>
            <a:r>
              <a:rPr lang="en"/>
              <a:t>Negatively weighted genes are anti-correlated</a:t>
            </a:r>
            <a:endParaRPr/>
          </a:p>
          <a:p>
            <a:pPr indent="-342900" lvl="0" marL="457200" rtl="0" algn="l">
              <a:spcBef>
                <a:spcPts val="0"/>
              </a:spcBef>
              <a:spcAft>
                <a:spcPts val="0"/>
              </a:spcAft>
              <a:buSzPts val="1800"/>
              <a:buChar char="➢"/>
            </a:pPr>
            <a:r>
              <a:rPr lang="en"/>
              <a:t>Two methods:</a:t>
            </a:r>
            <a:endParaRPr/>
          </a:p>
          <a:p>
            <a:pPr indent="-330200" lvl="1" marL="914400" rtl="0" algn="l">
              <a:spcBef>
                <a:spcPts val="0"/>
              </a:spcBef>
              <a:spcAft>
                <a:spcPts val="0"/>
              </a:spcAft>
              <a:buSzPts val="1600"/>
              <a:buChar char="○"/>
            </a:pPr>
            <a:r>
              <a:rPr b="1" lang="en"/>
              <a:t>D’agostino</a:t>
            </a:r>
            <a:r>
              <a:rPr lang="en"/>
              <a:t>: remove highly weighted genes until what remains is normally distributed</a:t>
            </a:r>
            <a:endParaRPr/>
          </a:p>
          <a:p>
            <a:pPr indent="-317500" lvl="2" marL="1371600" rtl="0" algn="l">
              <a:spcBef>
                <a:spcPts val="0"/>
              </a:spcBef>
              <a:spcAft>
                <a:spcPts val="0"/>
              </a:spcAft>
              <a:buSzPts val="1400"/>
              <a:buChar char="■"/>
            </a:pPr>
            <a:r>
              <a:rPr lang="en"/>
              <a:t>Requires a cutoff</a:t>
            </a:r>
            <a:endParaRPr/>
          </a:p>
          <a:p>
            <a:pPr indent="-317500" lvl="2" marL="1371600" rtl="0" algn="l">
              <a:spcBef>
                <a:spcPts val="0"/>
              </a:spcBef>
              <a:spcAft>
                <a:spcPts val="0"/>
              </a:spcAft>
              <a:buSzPts val="1400"/>
              <a:buChar char="■"/>
            </a:pPr>
            <a:r>
              <a:rPr lang="en"/>
              <a:t>Can optimize if a TRN is provided; goal is to align membership with known regulons</a:t>
            </a:r>
            <a:endParaRPr/>
          </a:p>
          <a:p>
            <a:pPr indent="-330200" lvl="1" marL="914400" rtl="0" algn="l">
              <a:spcBef>
                <a:spcPts val="0"/>
              </a:spcBef>
              <a:spcAft>
                <a:spcPts val="0"/>
              </a:spcAft>
              <a:buSzPts val="1600"/>
              <a:buChar char="○"/>
            </a:pPr>
            <a:r>
              <a:rPr b="1" lang="en"/>
              <a:t>K-means</a:t>
            </a:r>
            <a:r>
              <a:rPr lang="en"/>
              <a:t>: take absolute value, make two clusters</a:t>
            </a:r>
            <a:endParaRPr/>
          </a:p>
          <a:p>
            <a:pPr indent="-317500" lvl="2" marL="1371600" rtl="0" algn="l">
              <a:spcBef>
                <a:spcPts val="0"/>
              </a:spcBef>
              <a:spcAft>
                <a:spcPts val="0"/>
              </a:spcAft>
              <a:buSzPts val="1400"/>
              <a:buChar char="■"/>
            </a:pPr>
            <a:r>
              <a:rPr lang="en"/>
              <a:t>Non-parametric, does not require the TRN</a:t>
            </a:r>
            <a:endParaRPr/>
          </a:p>
          <a:p>
            <a:pPr indent="-317500" lvl="2" marL="1371600" rtl="0" algn="l">
              <a:spcBef>
                <a:spcPts val="0"/>
              </a:spcBef>
              <a:spcAft>
                <a:spcPts val="0"/>
              </a:spcAft>
              <a:buSzPts val="1400"/>
              <a:buChar char="■"/>
            </a:pPr>
            <a:r>
              <a:rPr lang="en"/>
              <a:t>Performs slightly worse</a:t>
            </a:r>
            <a:endParaRPr/>
          </a:p>
        </p:txBody>
      </p:sp>
      <p:pic>
        <p:nvPicPr>
          <p:cNvPr id="382" name="Google Shape;382;p38"/>
          <p:cNvPicPr preferRelativeResize="0"/>
          <p:nvPr/>
        </p:nvPicPr>
        <p:blipFill rotWithShape="1">
          <a:blip r:embed="rId3">
            <a:alphaModFix/>
          </a:blip>
          <a:srcRect b="37533" l="36691" r="33041" t="23214"/>
          <a:stretch/>
        </p:blipFill>
        <p:spPr>
          <a:xfrm>
            <a:off x="5969577" y="57650"/>
            <a:ext cx="1361774" cy="1499826"/>
          </a:xfrm>
          <a:prstGeom prst="rect">
            <a:avLst/>
          </a:prstGeom>
          <a:noFill/>
          <a:ln>
            <a:noFill/>
          </a:ln>
        </p:spPr>
      </p:pic>
      <p:pic>
        <p:nvPicPr>
          <p:cNvPr id="383" name="Google Shape;383;p38"/>
          <p:cNvPicPr preferRelativeResize="0"/>
          <p:nvPr/>
        </p:nvPicPr>
        <p:blipFill>
          <a:blip r:embed="rId4">
            <a:alphaModFix/>
          </a:blip>
          <a:stretch>
            <a:fillRect/>
          </a:stretch>
        </p:blipFill>
        <p:spPr>
          <a:xfrm>
            <a:off x="5731750" y="1481275"/>
            <a:ext cx="3146551" cy="1769063"/>
          </a:xfrm>
          <a:prstGeom prst="rect">
            <a:avLst/>
          </a:prstGeom>
          <a:noFill/>
          <a:ln>
            <a:noFill/>
          </a:ln>
        </p:spPr>
      </p:pic>
      <p:pic>
        <p:nvPicPr>
          <p:cNvPr id="384" name="Google Shape;384;p38"/>
          <p:cNvPicPr preferRelativeResize="0"/>
          <p:nvPr/>
        </p:nvPicPr>
        <p:blipFill>
          <a:blip r:embed="rId5">
            <a:alphaModFix/>
          </a:blip>
          <a:stretch>
            <a:fillRect/>
          </a:stretch>
        </p:blipFill>
        <p:spPr>
          <a:xfrm>
            <a:off x="5742075" y="3250338"/>
            <a:ext cx="3125890" cy="1769062"/>
          </a:xfrm>
          <a:prstGeom prst="rect">
            <a:avLst/>
          </a:prstGeom>
          <a:noFill/>
          <a:ln>
            <a:noFill/>
          </a:ln>
        </p:spPr>
      </p:pic>
      <p:pic>
        <p:nvPicPr>
          <p:cNvPr id="385" name="Google Shape;385;p38"/>
          <p:cNvPicPr preferRelativeResize="0"/>
          <p:nvPr/>
        </p:nvPicPr>
        <p:blipFill rotWithShape="1">
          <a:blip r:embed="rId6">
            <a:alphaModFix/>
          </a:blip>
          <a:srcRect b="0" l="58565" r="22211" t="67938"/>
          <a:stretch/>
        </p:blipFill>
        <p:spPr>
          <a:xfrm>
            <a:off x="7470525" y="168675"/>
            <a:ext cx="1361777" cy="1277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a:t>
            </a:r>
            <a:r>
              <a:rPr lang="en"/>
              <a:t>ICA workflow</a:t>
            </a:r>
            <a:endParaRPr/>
          </a:p>
        </p:txBody>
      </p:sp>
      <p:pic>
        <p:nvPicPr>
          <p:cNvPr id="391" name="Google Shape;391;p39"/>
          <p:cNvPicPr preferRelativeResize="0"/>
          <p:nvPr/>
        </p:nvPicPr>
        <p:blipFill rotWithShape="1">
          <a:blip r:embed="rId3">
            <a:alphaModFix/>
          </a:blip>
          <a:srcRect b="-1449" l="0" r="8290" t="63214"/>
          <a:stretch/>
        </p:blipFill>
        <p:spPr>
          <a:xfrm>
            <a:off x="285550" y="1349925"/>
            <a:ext cx="8572900" cy="3075850"/>
          </a:xfrm>
          <a:prstGeom prst="rect">
            <a:avLst/>
          </a:prstGeom>
          <a:noFill/>
          <a:ln>
            <a:noFill/>
          </a:ln>
        </p:spPr>
      </p:pic>
      <p:sp>
        <p:nvSpPr>
          <p:cNvPr id="392" name="Google Shape;392;p39"/>
          <p:cNvSpPr/>
          <p:nvPr/>
        </p:nvSpPr>
        <p:spPr>
          <a:xfrm>
            <a:off x="3239425" y="1189700"/>
            <a:ext cx="3755700" cy="1530600"/>
          </a:xfrm>
          <a:prstGeom prst="roundRect">
            <a:avLst>
              <a:gd fmla="val 16667" name="adj"/>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0"/>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Applications to bacteria</a:t>
            </a:r>
            <a:endParaRPr b="0"/>
          </a:p>
        </p:txBody>
      </p:sp>
      <p:grpSp>
        <p:nvGrpSpPr>
          <p:cNvPr id="398" name="Google Shape;398;p40"/>
          <p:cNvGrpSpPr/>
          <p:nvPr/>
        </p:nvGrpSpPr>
        <p:grpSpPr>
          <a:xfrm>
            <a:off x="250125" y="986753"/>
            <a:ext cx="4493929" cy="3851939"/>
            <a:chOff x="4969500" y="843853"/>
            <a:chExt cx="4493929" cy="3851939"/>
          </a:xfrm>
        </p:grpSpPr>
        <p:grpSp>
          <p:nvGrpSpPr>
            <p:cNvPr id="399" name="Google Shape;399;p40"/>
            <p:cNvGrpSpPr/>
            <p:nvPr/>
          </p:nvGrpSpPr>
          <p:grpSpPr>
            <a:xfrm>
              <a:off x="4969500" y="843853"/>
              <a:ext cx="4493929" cy="3851939"/>
              <a:chOff x="5234025" y="1076275"/>
              <a:chExt cx="3826900" cy="3280200"/>
            </a:xfrm>
          </p:grpSpPr>
          <p:pic>
            <p:nvPicPr>
              <p:cNvPr id="400" name="Google Shape;400;p40"/>
              <p:cNvPicPr preferRelativeResize="0"/>
              <p:nvPr/>
            </p:nvPicPr>
            <p:blipFill>
              <a:blip r:embed="rId3">
                <a:alphaModFix/>
              </a:blip>
              <a:stretch>
                <a:fillRect/>
              </a:stretch>
            </p:blipFill>
            <p:spPr>
              <a:xfrm>
                <a:off x="5234025" y="1076275"/>
                <a:ext cx="3826900" cy="3280200"/>
              </a:xfrm>
              <a:prstGeom prst="rect">
                <a:avLst/>
              </a:prstGeom>
              <a:noFill/>
              <a:ln>
                <a:noFill/>
              </a:ln>
            </p:spPr>
          </p:pic>
          <p:sp>
            <p:nvSpPr>
              <p:cNvPr id="401" name="Google Shape;401;p40"/>
              <p:cNvSpPr/>
              <p:nvPr/>
            </p:nvSpPr>
            <p:spPr>
              <a:xfrm>
                <a:off x="7652875" y="2911425"/>
                <a:ext cx="790200" cy="13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sp>
          <p:nvSpPr>
            <p:cNvPr id="402" name="Google Shape;402;p40"/>
            <p:cNvSpPr/>
            <p:nvPr/>
          </p:nvSpPr>
          <p:spPr>
            <a:xfrm>
              <a:off x="5226900" y="2814150"/>
              <a:ext cx="1974000" cy="222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5212999" y="1710724"/>
              <a:ext cx="1974000" cy="222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5212999" y="1024924"/>
              <a:ext cx="1974000" cy="22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5212999" y="1939324"/>
              <a:ext cx="1974000" cy="22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5212999" y="2368721"/>
              <a:ext cx="1974000" cy="22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0"/>
          <p:cNvSpPr txBox="1"/>
          <p:nvPr/>
        </p:nvSpPr>
        <p:spPr>
          <a:xfrm>
            <a:off x="80625" y="700175"/>
            <a:ext cx="4796100" cy="40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aleway"/>
                <a:ea typeface="Raleway"/>
                <a:cs typeface="Raleway"/>
                <a:sym typeface="Raleway"/>
              </a:rPr>
              <a:t>Publicly available RNA-seq data on NCBI GEO</a:t>
            </a:r>
            <a:endParaRPr sz="1600">
              <a:latin typeface="Raleway"/>
              <a:ea typeface="Raleway"/>
              <a:cs typeface="Raleway"/>
              <a:sym typeface="Raleway"/>
            </a:endParaRPr>
          </a:p>
        </p:txBody>
      </p:sp>
      <p:cxnSp>
        <p:nvCxnSpPr>
          <p:cNvPr id="408" name="Google Shape;408;p40"/>
          <p:cNvCxnSpPr/>
          <p:nvPr/>
        </p:nvCxnSpPr>
        <p:spPr>
          <a:xfrm flipH="1" rot="10800000">
            <a:off x="3076100" y="2359600"/>
            <a:ext cx="1725300" cy="271500"/>
          </a:xfrm>
          <a:prstGeom prst="straightConnector1">
            <a:avLst/>
          </a:prstGeom>
          <a:noFill/>
          <a:ln cap="flat" cmpd="sng" w="38100">
            <a:solidFill>
              <a:schemeClr val="dk2"/>
            </a:solidFill>
            <a:prstDash val="solid"/>
            <a:round/>
            <a:headEnd len="med" w="med" type="none"/>
            <a:tailEnd len="med" w="med" type="triangle"/>
          </a:ln>
        </p:spPr>
      </p:cxnSp>
      <p:sp>
        <p:nvSpPr>
          <p:cNvPr id="409" name="Google Shape;409;p40"/>
          <p:cNvSpPr txBox="1"/>
          <p:nvPr/>
        </p:nvSpPr>
        <p:spPr>
          <a:xfrm>
            <a:off x="4896450" y="1407490"/>
            <a:ext cx="4189800" cy="40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ICA of </a:t>
            </a:r>
            <a:r>
              <a:rPr b="1" i="1" lang="en" sz="1800"/>
              <a:t>B. subtilis</a:t>
            </a:r>
            <a:r>
              <a:rPr b="1" lang="en" sz="1800"/>
              <a:t> Microarray Dataset</a:t>
            </a:r>
            <a:endParaRPr b="1" sz="1800"/>
          </a:p>
        </p:txBody>
      </p:sp>
      <p:grpSp>
        <p:nvGrpSpPr>
          <p:cNvPr id="410" name="Google Shape;410;p40"/>
          <p:cNvGrpSpPr/>
          <p:nvPr/>
        </p:nvGrpSpPr>
        <p:grpSpPr>
          <a:xfrm>
            <a:off x="12" y="4750737"/>
            <a:ext cx="9143970" cy="392763"/>
            <a:chOff x="12" y="4750737"/>
            <a:chExt cx="9143970" cy="392763"/>
          </a:xfrm>
        </p:grpSpPr>
        <p:sp>
          <p:nvSpPr>
            <p:cNvPr id="411" name="Google Shape;411;p40"/>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413" name="Google Shape;413;p40"/>
            <p:cNvPicPr preferRelativeResize="0"/>
            <p:nvPr/>
          </p:nvPicPr>
          <p:blipFill rotWithShape="1">
            <a:blip r:embed="rId4">
              <a:alphaModFix/>
            </a:blip>
            <a:srcRect b="0" l="0" r="0" t="0"/>
            <a:stretch/>
          </p:blipFill>
          <p:spPr>
            <a:xfrm>
              <a:off x="63062" y="4823443"/>
              <a:ext cx="1605300" cy="315600"/>
            </a:xfrm>
            <a:prstGeom prst="rect">
              <a:avLst/>
            </a:prstGeom>
            <a:noFill/>
            <a:ln>
              <a:noFill/>
            </a:ln>
          </p:spPr>
        </p:pic>
        <p:pic>
          <p:nvPicPr>
            <p:cNvPr descr="UC San Diego logo" id="414" name="Google Shape;414;p40"/>
            <p:cNvPicPr preferRelativeResize="0"/>
            <p:nvPr/>
          </p:nvPicPr>
          <p:blipFill rotWithShape="1">
            <a:blip r:embed="rId5">
              <a:alphaModFix/>
            </a:blip>
            <a:srcRect b="0" l="0" r="0" t="0"/>
            <a:stretch/>
          </p:blipFill>
          <p:spPr>
            <a:xfrm>
              <a:off x="7815811" y="4867889"/>
              <a:ext cx="1261500" cy="239700"/>
            </a:xfrm>
            <a:prstGeom prst="rect">
              <a:avLst/>
            </a:prstGeom>
            <a:noFill/>
            <a:ln>
              <a:noFill/>
            </a:ln>
          </p:spPr>
        </p:pic>
      </p:grpSp>
      <p:pic>
        <p:nvPicPr>
          <p:cNvPr id="415" name="Google Shape;415;p40"/>
          <p:cNvPicPr preferRelativeResize="0"/>
          <p:nvPr/>
        </p:nvPicPr>
        <p:blipFill rotWithShape="1">
          <a:blip r:embed="rId6">
            <a:alphaModFix/>
          </a:blip>
          <a:srcRect b="50728" l="40340" r="22875" t="11899"/>
          <a:stretch/>
        </p:blipFill>
        <p:spPr>
          <a:xfrm>
            <a:off x="4896450" y="1809500"/>
            <a:ext cx="4189803" cy="293349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1"/>
          <p:cNvSpPr txBox="1"/>
          <p:nvPr>
            <p:ph type="title"/>
          </p:nvPr>
        </p:nvSpPr>
        <p:spPr>
          <a:xfrm>
            <a:off x="464375" y="76200"/>
            <a:ext cx="85899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a:t>The need for high-quality data:</a:t>
            </a:r>
            <a:endParaRPr b="0"/>
          </a:p>
          <a:p>
            <a:pPr indent="0" lvl="0" marL="0" rtl="0" algn="ctr">
              <a:lnSpc>
                <a:spcPct val="100000"/>
              </a:lnSpc>
              <a:spcBef>
                <a:spcPts val="0"/>
              </a:spcBef>
              <a:spcAft>
                <a:spcPts val="0"/>
              </a:spcAft>
              <a:buSzPts val="3000"/>
              <a:buNone/>
            </a:pPr>
            <a:r>
              <a:rPr b="0" lang="en" sz="2400"/>
              <a:t>PRECISE - A High Quality Expression Compendium</a:t>
            </a:r>
            <a:endParaRPr b="0" sz="2400"/>
          </a:p>
        </p:txBody>
      </p:sp>
      <p:pic>
        <p:nvPicPr>
          <p:cNvPr id="421" name="Google Shape;421;p41"/>
          <p:cNvPicPr preferRelativeResize="0"/>
          <p:nvPr/>
        </p:nvPicPr>
        <p:blipFill rotWithShape="1">
          <a:blip r:embed="rId3">
            <a:alphaModFix/>
          </a:blip>
          <a:srcRect b="0" l="6916" r="0" t="0"/>
          <a:stretch/>
        </p:blipFill>
        <p:spPr>
          <a:xfrm>
            <a:off x="206025" y="1325450"/>
            <a:ext cx="4511475" cy="3392625"/>
          </a:xfrm>
          <a:prstGeom prst="rect">
            <a:avLst/>
          </a:prstGeom>
          <a:noFill/>
          <a:ln>
            <a:noFill/>
          </a:ln>
        </p:spPr>
      </p:pic>
      <p:sp>
        <p:nvSpPr>
          <p:cNvPr id="422" name="Google Shape;422;p41"/>
          <p:cNvSpPr txBox="1"/>
          <p:nvPr/>
        </p:nvSpPr>
        <p:spPr>
          <a:xfrm>
            <a:off x="188675" y="1029200"/>
            <a:ext cx="4194300" cy="33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000000"/>
                </a:solidFill>
                <a:latin typeface="Raleway"/>
                <a:ea typeface="Raleway"/>
                <a:cs typeface="Raleway"/>
                <a:sym typeface="Raleway"/>
              </a:rPr>
              <a:t>Growth of </a:t>
            </a:r>
            <a:r>
              <a:rPr i="1" lang="en" sz="1800" u="none" cap="none" strike="noStrike">
                <a:solidFill>
                  <a:srgbClr val="000000"/>
                </a:solidFill>
                <a:latin typeface="Raleway"/>
                <a:ea typeface="Raleway"/>
                <a:cs typeface="Raleway"/>
                <a:sym typeface="Raleway"/>
              </a:rPr>
              <a:t>E. coli</a:t>
            </a:r>
            <a:r>
              <a:rPr i="0" lang="en" sz="1800" u="none" cap="none" strike="noStrike">
                <a:solidFill>
                  <a:srgbClr val="000000"/>
                </a:solidFill>
                <a:latin typeface="Raleway"/>
                <a:ea typeface="Raleway"/>
                <a:cs typeface="Raleway"/>
                <a:sym typeface="Raleway"/>
              </a:rPr>
              <a:t> RNA-seq datasets</a:t>
            </a:r>
            <a:endParaRPr i="0" sz="1800" u="none" cap="none" strike="noStrike">
              <a:solidFill>
                <a:srgbClr val="000000"/>
              </a:solidFill>
              <a:latin typeface="Raleway"/>
              <a:ea typeface="Raleway"/>
              <a:cs typeface="Raleway"/>
              <a:sym typeface="Raleway"/>
            </a:endParaRPr>
          </a:p>
        </p:txBody>
      </p:sp>
      <p:sp>
        <p:nvSpPr>
          <p:cNvPr id="423" name="Google Shape;423;p41"/>
          <p:cNvSpPr txBox="1"/>
          <p:nvPr/>
        </p:nvSpPr>
        <p:spPr>
          <a:xfrm>
            <a:off x="4692275" y="973925"/>
            <a:ext cx="4194300" cy="23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600"/>
              </a:spcBef>
              <a:spcAft>
                <a:spcPts val="0"/>
              </a:spcAft>
              <a:buClr>
                <a:schemeClr val="dk1"/>
              </a:buClr>
              <a:buSzPts val="1800"/>
              <a:buFont typeface="Raleway"/>
              <a:buChar char="●"/>
            </a:pPr>
            <a:r>
              <a:rPr i="0" lang="en" sz="1800" u="none" cap="none" strike="noStrike">
                <a:solidFill>
                  <a:schemeClr val="dk1"/>
                </a:solidFill>
                <a:latin typeface="Raleway"/>
                <a:ea typeface="Raleway"/>
                <a:cs typeface="Raleway"/>
                <a:sym typeface="Raleway"/>
              </a:rPr>
              <a:t>RNA-seq data spanning over </a:t>
            </a:r>
            <a:r>
              <a:rPr lang="en" sz="1800">
                <a:solidFill>
                  <a:schemeClr val="dk1"/>
                </a:solidFill>
                <a:latin typeface="Raleway"/>
                <a:ea typeface="Raleway"/>
                <a:cs typeface="Raleway"/>
                <a:sym typeface="Raleway"/>
              </a:rPr>
              <a:t>6</a:t>
            </a:r>
            <a:r>
              <a:rPr i="0" lang="en" sz="1800" u="none" cap="none" strike="noStrike">
                <a:solidFill>
                  <a:schemeClr val="dk1"/>
                </a:solidFill>
                <a:latin typeface="Raleway"/>
                <a:ea typeface="Raleway"/>
                <a:cs typeface="Raleway"/>
                <a:sym typeface="Raleway"/>
              </a:rPr>
              <a:t> years</a:t>
            </a:r>
            <a:endParaRPr i="0" sz="1800" u="none" cap="none" strike="noStrike">
              <a:solidFill>
                <a:schemeClr val="dk1"/>
              </a:solidFill>
              <a:latin typeface="Raleway"/>
              <a:ea typeface="Raleway"/>
              <a:cs typeface="Raleway"/>
              <a:sym typeface="Raleway"/>
            </a:endParaRPr>
          </a:p>
          <a:p>
            <a:pPr indent="-342900" lvl="0" marL="457200" marR="0" rtl="0" algn="l">
              <a:lnSpc>
                <a:spcPct val="115000"/>
              </a:lnSpc>
              <a:spcBef>
                <a:spcPts val="0"/>
              </a:spcBef>
              <a:spcAft>
                <a:spcPts val="0"/>
              </a:spcAft>
              <a:buClr>
                <a:schemeClr val="dk1"/>
              </a:buClr>
              <a:buSzPts val="1800"/>
              <a:buFont typeface="Raleway"/>
              <a:buChar char="●"/>
            </a:pPr>
            <a:r>
              <a:rPr i="0" lang="en" sz="1800" u="none" cap="none" strike="noStrike">
                <a:solidFill>
                  <a:schemeClr val="dk1"/>
                </a:solidFill>
                <a:latin typeface="Raleway"/>
                <a:ea typeface="Raleway"/>
                <a:cs typeface="Raleway"/>
                <a:sym typeface="Raleway"/>
              </a:rPr>
              <a:t>Currently </a:t>
            </a:r>
            <a:r>
              <a:rPr lang="en" sz="1800">
                <a:solidFill>
                  <a:schemeClr val="dk1"/>
                </a:solidFill>
                <a:latin typeface="Raleway"/>
                <a:ea typeface="Raleway"/>
                <a:cs typeface="Raleway"/>
                <a:sym typeface="Raleway"/>
              </a:rPr>
              <a:t>nearing 1000</a:t>
            </a:r>
            <a:r>
              <a:rPr i="0" lang="en" sz="1800" u="none" cap="none" strike="noStrike">
                <a:solidFill>
                  <a:schemeClr val="dk1"/>
                </a:solidFill>
                <a:latin typeface="Raleway"/>
                <a:ea typeface="Raleway"/>
                <a:cs typeface="Raleway"/>
                <a:sym typeface="Raleway"/>
              </a:rPr>
              <a:t> Datasets </a:t>
            </a:r>
            <a:r>
              <a:rPr lang="en" sz="1800">
                <a:solidFill>
                  <a:schemeClr val="dk1"/>
                </a:solidFill>
                <a:latin typeface="Raleway"/>
                <a:ea typeface="Raleway"/>
                <a:cs typeface="Raleway"/>
                <a:sym typeface="Raleway"/>
              </a:rPr>
              <a:t>(significant fraction of NCBI GEO)</a:t>
            </a:r>
            <a:endParaRPr i="0" sz="1800" u="none" cap="none" strike="noStrike">
              <a:solidFill>
                <a:schemeClr val="dk1"/>
              </a:solidFill>
              <a:latin typeface="Raleway"/>
              <a:ea typeface="Raleway"/>
              <a:cs typeface="Raleway"/>
              <a:sym typeface="Raleway"/>
            </a:endParaRPr>
          </a:p>
          <a:p>
            <a:pPr indent="-342900" lvl="0" marL="457200" marR="0" rtl="0" algn="l">
              <a:lnSpc>
                <a:spcPct val="115000"/>
              </a:lnSpc>
              <a:spcBef>
                <a:spcPts val="0"/>
              </a:spcBef>
              <a:spcAft>
                <a:spcPts val="0"/>
              </a:spcAft>
              <a:buClr>
                <a:srgbClr val="000000"/>
              </a:buClr>
              <a:buSzPts val="1800"/>
              <a:buFont typeface="Raleway"/>
              <a:buChar char="●"/>
            </a:pPr>
            <a:r>
              <a:rPr i="0" lang="en" sz="1800" u="none" cap="none" strike="noStrike">
                <a:solidFill>
                  <a:schemeClr val="dk1"/>
                </a:solidFill>
                <a:latin typeface="Raleway"/>
                <a:ea typeface="Raleway"/>
                <a:cs typeface="Raleway"/>
                <a:sym typeface="Raleway"/>
              </a:rPr>
              <a:t>High quality, self-consistent data (Median R</a:t>
            </a:r>
            <a:r>
              <a:rPr baseline="30000" i="0" lang="en" sz="1800" u="none" cap="none" strike="noStrike">
                <a:solidFill>
                  <a:schemeClr val="dk1"/>
                </a:solidFill>
                <a:latin typeface="Raleway"/>
                <a:ea typeface="Raleway"/>
                <a:cs typeface="Raleway"/>
                <a:sym typeface="Raleway"/>
              </a:rPr>
              <a:t>2</a:t>
            </a:r>
            <a:r>
              <a:rPr i="0" lang="en" sz="1800" u="none" cap="none" strike="noStrike">
                <a:solidFill>
                  <a:schemeClr val="dk1"/>
                </a:solidFill>
                <a:latin typeface="Raleway"/>
                <a:ea typeface="Raleway"/>
                <a:cs typeface="Raleway"/>
                <a:sym typeface="Raleway"/>
              </a:rPr>
              <a:t> = 0.98)</a:t>
            </a:r>
            <a:endParaRPr i="0" sz="1800" u="none" cap="none" strike="noStrike">
              <a:solidFill>
                <a:schemeClr val="dk1"/>
              </a:solidFill>
              <a:latin typeface="Raleway"/>
              <a:ea typeface="Raleway"/>
              <a:cs typeface="Raleway"/>
              <a:sym typeface="Raleway"/>
            </a:endParaRPr>
          </a:p>
        </p:txBody>
      </p:sp>
      <p:pic>
        <p:nvPicPr>
          <p:cNvPr id="424" name="Google Shape;424;p41"/>
          <p:cNvPicPr preferRelativeResize="0"/>
          <p:nvPr/>
        </p:nvPicPr>
        <p:blipFill rotWithShape="1">
          <a:blip r:embed="rId4">
            <a:alphaModFix/>
          </a:blip>
          <a:srcRect b="0" l="0" r="0" t="0"/>
          <a:stretch/>
        </p:blipFill>
        <p:spPr>
          <a:xfrm>
            <a:off x="5734075" y="3014375"/>
            <a:ext cx="2110701" cy="1736350"/>
          </a:xfrm>
          <a:prstGeom prst="rect">
            <a:avLst/>
          </a:prstGeom>
          <a:noFill/>
          <a:ln>
            <a:noFill/>
          </a:ln>
        </p:spPr>
      </p:pic>
      <p:grpSp>
        <p:nvGrpSpPr>
          <p:cNvPr id="425" name="Google Shape;425;p41"/>
          <p:cNvGrpSpPr/>
          <p:nvPr/>
        </p:nvGrpSpPr>
        <p:grpSpPr>
          <a:xfrm>
            <a:off x="12" y="4750737"/>
            <a:ext cx="9143970" cy="392763"/>
            <a:chOff x="12" y="4750737"/>
            <a:chExt cx="9143970" cy="392763"/>
          </a:xfrm>
        </p:grpSpPr>
        <p:sp>
          <p:nvSpPr>
            <p:cNvPr id="426" name="Google Shape;426;p41"/>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428" name="Google Shape;428;p41"/>
            <p:cNvPicPr preferRelativeResize="0"/>
            <p:nvPr/>
          </p:nvPicPr>
          <p:blipFill rotWithShape="1">
            <a:blip r:embed="rId5">
              <a:alphaModFix/>
            </a:blip>
            <a:srcRect b="0" l="0" r="0" t="0"/>
            <a:stretch/>
          </p:blipFill>
          <p:spPr>
            <a:xfrm>
              <a:off x="63062" y="4823443"/>
              <a:ext cx="1605300" cy="315600"/>
            </a:xfrm>
            <a:prstGeom prst="rect">
              <a:avLst/>
            </a:prstGeom>
            <a:noFill/>
            <a:ln>
              <a:noFill/>
            </a:ln>
          </p:spPr>
        </p:pic>
        <p:pic>
          <p:nvPicPr>
            <p:cNvPr descr="UC San Diego logo" id="429" name="Google Shape;429;p41"/>
            <p:cNvPicPr preferRelativeResize="0"/>
            <p:nvPr/>
          </p:nvPicPr>
          <p:blipFill rotWithShape="1">
            <a:blip r:embed="rId6">
              <a:alphaModFix/>
            </a:blip>
            <a:srcRect b="0" l="0" r="0" t="0"/>
            <a:stretch/>
          </p:blipFill>
          <p:spPr>
            <a:xfrm>
              <a:off x="7815811" y="4867889"/>
              <a:ext cx="1261500" cy="239700"/>
            </a:xfrm>
            <a:prstGeom prst="rect">
              <a:avLst/>
            </a:prstGeom>
            <a:noFill/>
            <a:ln>
              <a:noFill/>
            </a:ln>
          </p:spPr>
        </p:pic>
      </p:gr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2"/>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dataset size affect i-modulons?</a:t>
            </a:r>
            <a:endParaRPr/>
          </a:p>
        </p:txBody>
      </p:sp>
      <p:sp>
        <p:nvSpPr>
          <p:cNvPr id="435" name="Google Shape;435;p42"/>
          <p:cNvSpPr txBox="1"/>
          <p:nvPr/>
        </p:nvSpPr>
        <p:spPr>
          <a:xfrm>
            <a:off x="4692275" y="2631275"/>
            <a:ext cx="3994500" cy="2059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1"/>
              </a:buClr>
              <a:buSzPts val="1800"/>
              <a:buFont typeface="Raleway"/>
              <a:buAutoNum type="arabicPeriod"/>
            </a:pPr>
            <a:r>
              <a:rPr b="1" lang="en" sz="1800">
                <a:solidFill>
                  <a:schemeClr val="dk1"/>
                </a:solidFill>
                <a:latin typeface="Raleway"/>
                <a:ea typeface="Raleway"/>
                <a:cs typeface="Raleway"/>
                <a:sym typeface="Raleway"/>
              </a:rPr>
              <a:t>Diminishing returns</a:t>
            </a:r>
            <a:endParaRPr b="1" sz="1800">
              <a:solidFill>
                <a:schemeClr val="dk1"/>
              </a:solidFill>
              <a:latin typeface="Raleway"/>
              <a:ea typeface="Raleway"/>
              <a:cs typeface="Raleway"/>
              <a:sym typeface="Raleway"/>
            </a:endParaRPr>
          </a:p>
          <a:p>
            <a:pPr indent="-342900" lvl="0" marL="457200" marR="0" rtl="0" algn="l">
              <a:lnSpc>
                <a:spcPct val="115000"/>
              </a:lnSpc>
              <a:spcBef>
                <a:spcPts val="0"/>
              </a:spcBef>
              <a:spcAft>
                <a:spcPts val="0"/>
              </a:spcAft>
              <a:buClr>
                <a:srgbClr val="000000"/>
              </a:buClr>
              <a:buSzPts val="1800"/>
              <a:buFont typeface="Raleway"/>
              <a:buAutoNum type="arabicPeriod"/>
            </a:pPr>
            <a:r>
              <a:rPr b="1" lang="en" sz="1800">
                <a:solidFill>
                  <a:schemeClr val="dk1"/>
                </a:solidFill>
                <a:latin typeface="Raleway"/>
                <a:ea typeface="Raleway"/>
                <a:cs typeface="Raleway"/>
                <a:sym typeface="Raleway"/>
              </a:rPr>
              <a:t>More ALE Endpoints = More Genomic i-modulons</a:t>
            </a:r>
            <a:endParaRPr b="1" sz="18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rgbClr val="000000"/>
              </a:buClr>
              <a:buSzPts val="1800"/>
              <a:buFont typeface="Raleway"/>
              <a:buAutoNum type="arabicPeriod"/>
            </a:pPr>
            <a:r>
              <a:rPr b="1" lang="en" sz="1800">
                <a:solidFill>
                  <a:schemeClr val="dk1"/>
                </a:solidFill>
                <a:latin typeface="Raleway"/>
                <a:ea typeface="Raleway"/>
                <a:cs typeface="Raleway"/>
                <a:sym typeface="Raleway"/>
              </a:rPr>
              <a:t>Number of uncharacterized i-modulons is constant</a:t>
            </a:r>
            <a:endParaRPr b="1" sz="1800">
              <a:solidFill>
                <a:schemeClr val="dk1"/>
              </a:solidFill>
              <a:latin typeface="Raleway"/>
              <a:ea typeface="Raleway"/>
              <a:cs typeface="Raleway"/>
              <a:sym typeface="Raleway"/>
            </a:endParaRPr>
          </a:p>
        </p:txBody>
      </p:sp>
      <p:pic>
        <p:nvPicPr>
          <p:cNvPr id="436" name="Google Shape;436;p42"/>
          <p:cNvPicPr preferRelativeResize="0"/>
          <p:nvPr/>
        </p:nvPicPr>
        <p:blipFill rotWithShape="1">
          <a:blip r:embed="rId3">
            <a:alphaModFix/>
          </a:blip>
          <a:srcRect b="0" l="0" r="7304" t="8958"/>
          <a:stretch/>
        </p:blipFill>
        <p:spPr>
          <a:xfrm>
            <a:off x="152400" y="974050"/>
            <a:ext cx="4385674" cy="3445674"/>
          </a:xfrm>
          <a:prstGeom prst="rect">
            <a:avLst/>
          </a:prstGeom>
          <a:noFill/>
          <a:ln>
            <a:noFill/>
          </a:ln>
        </p:spPr>
      </p:pic>
      <p:sp>
        <p:nvSpPr>
          <p:cNvPr id="437" name="Google Shape;437;p42"/>
          <p:cNvSpPr/>
          <p:nvPr/>
        </p:nvSpPr>
        <p:spPr>
          <a:xfrm>
            <a:off x="5055825" y="1470750"/>
            <a:ext cx="1709700" cy="111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X</a:t>
            </a:r>
            <a:r>
              <a:rPr b="1" baseline="-25000" lang="en" sz="3600"/>
              <a:t>1</a:t>
            </a:r>
            <a:endParaRPr b="1" baseline="-25000" sz="3600"/>
          </a:p>
        </p:txBody>
      </p:sp>
      <p:sp>
        <p:nvSpPr>
          <p:cNvPr id="438" name="Google Shape;438;p42"/>
          <p:cNvSpPr/>
          <p:nvPr/>
        </p:nvSpPr>
        <p:spPr>
          <a:xfrm>
            <a:off x="5055825" y="1470750"/>
            <a:ext cx="2381700" cy="111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X</a:t>
            </a:r>
            <a:r>
              <a:rPr b="1" baseline="-25000" lang="en" sz="3600"/>
              <a:t>2</a:t>
            </a:r>
            <a:endParaRPr b="1" baseline="-25000" sz="3600"/>
          </a:p>
        </p:txBody>
      </p:sp>
      <p:sp>
        <p:nvSpPr>
          <p:cNvPr id="439" name="Google Shape;439;p42"/>
          <p:cNvSpPr/>
          <p:nvPr/>
        </p:nvSpPr>
        <p:spPr>
          <a:xfrm>
            <a:off x="5055825" y="1470750"/>
            <a:ext cx="3053700" cy="111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X</a:t>
            </a:r>
            <a:r>
              <a:rPr b="1" baseline="-25000" lang="en" sz="3600"/>
              <a:t>3</a:t>
            </a:r>
            <a:endParaRPr b="1" baseline="-25000" sz="3600"/>
          </a:p>
        </p:txBody>
      </p:sp>
      <p:sp>
        <p:nvSpPr>
          <p:cNvPr id="440" name="Google Shape;440;p42"/>
          <p:cNvSpPr/>
          <p:nvPr/>
        </p:nvSpPr>
        <p:spPr>
          <a:xfrm>
            <a:off x="5055825" y="1470750"/>
            <a:ext cx="3725700" cy="111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X</a:t>
            </a:r>
            <a:r>
              <a:rPr b="1" baseline="-25000" lang="en" sz="3600"/>
              <a:t>4</a:t>
            </a:r>
            <a:endParaRPr b="1" baseline="-25000" sz="3600"/>
          </a:p>
        </p:txBody>
      </p:sp>
      <p:sp>
        <p:nvSpPr>
          <p:cNvPr id="441" name="Google Shape;441;p42"/>
          <p:cNvSpPr txBox="1"/>
          <p:nvPr/>
        </p:nvSpPr>
        <p:spPr>
          <a:xfrm>
            <a:off x="5108975" y="759825"/>
            <a:ext cx="1566600" cy="3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124 Datasets</a:t>
            </a:r>
            <a:endParaRPr/>
          </a:p>
          <a:p>
            <a:pPr indent="0" lvl="0" marL="0" rtl="0" algn="ctr">
              <a:spcBef>
                <a:spcPts val="0"/>
              </a:spcBef>
              <a:spcAft>
                <a:spcPts val="0"/>
              </a:spcAft>
              <a:buNone/>
            </a:pPr>
            <a:r>
              <a:rPr lang="en"/>
              <a:t>(12 Studies)</a:t>
            </a:r>
            <a:endParaRPr/>
          </a:p>
        </p:txBody>
      </p:sp>
      <p:sp>
        <p:nvSpPr>
          <p:cNvPr id="442" name="Google Shape;442;p42"/>
          <p:cNvSpPr txBox="1"/>
          <p:nvPr/>
        </p:nvSpPr>
        <p:spPr>
          <a:xfrm>
            <a:off x="6785375" y="759825"/>
            <a:ext cx="5688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+42</a:t>
            </a:r>
            <a:endParaRPr/>
          </a:p>
          <a:p>
            <a:pPr indent="0" lvl="0" marL="0" rtl="0" algn="ctr">
              <a:spcBef>
                <a:spcPts val="0"/>
              </a:spcBef>
              <a:spcAft>
                <a:spcPts val="0"/>
              </a:spcAft>
              <a:buNone/>
            </a:pPr>
            <a:r>
              <a:rPr lang="en"/>
              <a:t>(+4)</a:t>
            </a:r>
            <a:endParaRPr/>
          </a:p>
        </p:txBody>
      </p:sp>
      <p:sp>
        <p:nvSpPr>
          <p:cNvPr id="443" name="Google Shape;443;p42"/>
          <p:cNvSpPr txBox="1"/>
          <p:nvPr/>
        </p:nvSpPr>
        <p:spPr>
          <a:xfrm>
            <a:off x="7394975" y="759825"/>
            <a:ext cx="568800" cy="3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+30</a:t>
            </a:r>
            <a:endParaRPr/>
          </a:p>
          <a:p>
            <a:pPr indent="0" lvl="0" marL="0" rtl="0" algn="ctr">
              <a:spcBef>
                <a:spcPts val="0"/>
              </a:spcBef>
              <a:spcAft>
                <a:spcPts val="0"/>
              </a:spcAft>
              <a:buNone/>
            </a:pPr>
            <a:r>
              <a:rPr lang="en"/>
              <a:t>(+1)</a:t>
            </a:r>
            <a:endParaRPr/>
          </a:p>
        </p:txBody>
      </p:sp>
      <p:sp>
        <p:nvSpPr>
          <p:cNvPr id="444" name="Google Shape;444;p42"/>
          <p:cNvSpPr txBox="1"/>
          <p:nvPr/>
        </p:nvSpPr>
        <p:spPr>
          <a:xfrm>
            <a:off x="8156975" y="759825"/>
            <a:ext cx="5688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+80</a:t>
            </a:r>
            <a:endParaRPr/>
          </a:p>
          <a:p>
            <a:pPr indent="0" lvl="0" marL="0" rtl="0" algn="l">
              <a:spcBef>
                <a:spcPts val="0"/>
              </a:spcBef>
              <a:spcAft>
                <a:spcPts val="0"/>
              </a:spcAft>
              <a:buNone/>
            </a:pPr>
            <a:r>
              <a:rPr lang="en"/>
              <a:t>(+4)</a:t>
            </a:r>
            <a:endParaRPr/>
          </a:p>
        </p:txBody>
      </p:sp>
      <p:sp>
        <p:nvSpPr>
          <p:cNvPr id="445" name="Google Shape;445;p42"/>
          <p:cNvSpPr txBox="1"/>
          <p:nvPr/>
        </p:nvSpPr>
        <p:spPr>
          <a:xfrm rot="-5400000">
            <a:off x="4141475" y="1739975"/>
            <a:ext cx="14319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4,000 genes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1000"/>
                                        <p:tgtEl>
                                          <p:spTgt spid="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1000"/>
                                        <p:tgtEl>
                                          <p:spTgt spid="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animEffect filter="fade" transition="in">
                                      <p:cBhvr>
                                        <p:cTn dur="1000"/>
                                        <p:tgtEl>
                                          <p:spTgt spid="43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I-modulons are robust to new data</a:t>
            </a:r>
            <a:endParaRPr/>
          </a:p>
        </p:txBody>
      </p:sp>
      <p:grpSp>
        <p:nvGrpSpPr>
          <p:cNvPr id="451" name="Google Shape;451;p43"/>
          <p:cNvGrpSpPr/>
          <p:nvPr/>
        </p:nvGrpSpPr>
        <p:grpSpPr>
          <a:xfrm>
            <a:off x="1604342" y="696108"/>
            <a:ext cx="5590361" cy="4447450"/>
            <a:chOff x="1597972" y="696100"/>
            <a:chExt cx="5357317" cy="4262051"/>
          </a:xfrm>
        </p:grpSpPr>
        <p:pic>
          <p:nvPicPr>
            <p:cNvPr id="452" name="Google Shape;452;p43"/>
            <p:cNvPicPr preferRelativeResize="0"/>
            <p:nvPr/>
          </p:nvPicPr>
          <p:blipFill rotWithShape="1">
            <a:blip r:embed="rId3">
              <a:alphaModFix/>
            </a:blip>
            <a:srcRect b="57083" l="48464" r="0" t="0"/>
            <a:stretch/>
          </p:blipFill>
          <p:spPr>
            <a:xfrm>
              <a:off x="1726389" y="778125"/>
              <a:ext cx="5228900" cy="4180026"/>
            </a:xfrm>
            <a:prstGeom prst="rect">
              <a:avLst/>
            </a:prstGeom>
            <a:noFill/>
            <a:ln>
              <a:noFill/>
            </a:ln>
          </p:spPr>
        </p:pic>
        <p:sp>
          <p:nvSpPr>
            <p:cNvPr id="453" name="Google Shape;453;p43"/>
            <p:cNvSpPr/>
            <p:nvPr/>
          </p:nvSpPr>
          <p:spPr>
            <a:xfrm>
              <a:off x="2520520" y="696100"/>
              <a:ext cx="309000" cy="32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
            <p:cNvSpPr/>
            <p:nvPr/>
          </p:nvSpPr>
          <p:spPr>
            <a:xfrm>
              <a:off x="1597972" y="2842050"/>
              <a:ext cx="849600" cy="142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4"/>
          <p:cNvSpPr txBox="1"/>
          <p:nvPr>
            <p:ph type="title"/>
          </p:nvPr>
        </p:nvSpPr>
        <p:spPr>
          <a:xfrm>
            <a:off x="457200" y="-228597"/>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Trebuchet MS"/>
                <a:ea typeface="Trebuchet MS"/>
                <a:cs typeface="Trebuchet MS"/>
                <a:sym typeface="Trebuchet MS"/>
              </a:rPr>
              <a:t>What can we learn from new data?</a:t>
            </a:r>
            <a:endParaRPr b="0">
              <a:latin typeface="Trebuchet MS"/>
              <a:ea typeface="Trebuchet MS"/>
              <a:cs typeface="Trebuchet MS"/>
              <a:sym typeface="Trebuchet MS"/>
            </a:endParaRPr>
          </a:p>
        </p:txBody>
      </p:sp>
      <p:pic>
        <p:nvPicPr>
          <p:cNvPr id="460" name="Google Shape;460;p44"/>
          <p:cNvPicPr preferRelativeResize="0"/>
          <p:nvPr/>
        </p:nvPicPr>
        <p:blipFill rotWithShape="1">
          <a:blip r:embed="rId3">
            <a:alphaModFix/>
          </a:blip>
          <a:srcRect b="48207" l="0" r="11715" t="0"/>
          <a:stretch/>
        </p:blipFill>
        <p:spPr>
          <a:xfrm>
            <a:off x="46763" y="535600"/>
            <a:ext cx="4753199" cy="2219825"/>
          </a:xfrm>
          <a:prstGeom prst="rect">
            <a:avLst/>
          </a:prstGeom>
          <a:noFill/>
          <a:ln>
            <a:noFill/>
          </a:ln>
        </p:spPr>
      </p:pic>
      <p:pic>
        <p:nvPicPr>
          <p:cNvPr id="461" name="Google Shape;461;p44"/>
          <p:cNvPicPr preferRelativeResize="0"/>
          <p:nvPr/>
        </p:nvPicPr>
        <p:blipFill rotWithShape="1">
          <a:blip r:embed="rId3">
            <a:alphaModFix/>
          </a:blip>
          <a:srcRect b="0" l="0" r="0" t="51790"/>
          <a:stretch/>
        </p:blipFill>
        <p:spPr>
          <a:xfrm>
            <a:off x="46763" y="2679225"/>
            <a:ext cx="5383850" cy="2066275"/>
          </a:xfrm>
          <a:prstGeom prst="rect">
            <a:avLst/>
          </a:prstGeom>
          <a:noFill/>
          <a:ln>
            <a:noFill/>
          </a:ln>
        </p:spPr>
      </p:pic>
      <p:sp>
        <p:nvSpPr>
          <p:cNvPr id="462" name="Google Shape;462;p44"/>
          <p:cNvSpPr txBox="1"/>
          <p:nvPr/>
        </p:nvSpPr>
        <p:spPr>
          <a:xfrm>
            <a:off x="5430625" y="1050125"/>
            <a:ext cx="3570600" cy="365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1"/>
              </a:buClr>
              <a:buSzPts val="1800"/>
              <a:buFont typeface="Raleway"/>
              <a:buChar char="●"/>
            </a:pPr>
            <a:r>
              <a:rPr lang="en" sz="1800">
                <a:solidFill>
                  <a:schemeClr val="dk1"/>
                </a:solidFill>
                <a:latin typeface="Raleway"/>
                <a:ea typeface="Raleway"/>
                <a:cs typeface="Raleway"/>
                <a:sym typeface="Raleway"/>
              </a:rPr>
              <a:t>4 studies published in 2018 with RNAseq</a:t>
            </a:r>
            <a:endParaRPr sz="18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n" sz="1800">
                <a:solidFill>
                  <a:schemeClr val="dk1"/>
                </a:solidFill>
                <a:latin typeface="Raleway"/>
                <a:ea typeface="Raleway"/>
                <a:cs typeface="Raleway"/>
                <a:sym typeface="Raleway"/>
              </a:rPr>
              <a:t>Genetic changes reflected in i-modulon activities</a:t>
            </a:r>
            <a:endParaRPr sz="18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n" sz="1800">
                <a:solidFill>
                  <a:schemeClr val="dk1"/>
                </a:solidFill>
                <a:latin typeface="Raleway"/>
                <a:ea typeface="Raleway"/>
                <a:cs typeface="Raleway"/>
                <a:sym typeface="Raleway"/>
              </a:rPr>
              <a:t>i-modulons are smaller than DEGs</a:t>
            </a:r>
            <a:endParaRPr sz="18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n" sz="1800">
                <a:solidFill>
                  <a:schemeClr val="dk1"/>
                </a:solidFill>
                <a:latin typeface="Raleway"/>
                <a:ea typeface="Raleway"/>
                <a:cs typeface="Raleway"/>
                <a:sym typeface="Raleway"/>
              </a:rPr>
              <a:t>Three poorly characterized TFs (YiaJ, CecR, CsqR)</a:t>
            </a:r>
            <a:endParaRPr sz="18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n" sz="1800">
                <a:solidFill>
                  <a:schemeClr val="dk1"/>
                </a:solidFill>
                <a:latin typeface="Raleway"/>
                <a:ea typeface="Raleway"/>
                <a:cs typeface="Raleway"/>
                <a:sym typeface="Raleway"/>
              </a:rPr>
              <a:t>Three uncharacterized TFs (YieP, YgbI, YneJ)</a:t>
            </a:r>
            <a:endParaRPr sz="1800">
              <a:solidFill>
                <a:schemeClr val="dk1"/>
              </a:solidFill>
              <a:latin typeface="Raleway"/>
              <a:ea typeface="Raleway"/>
              <a:cs typeface="Raleway"/>
              <a:sym typeface="Raleway"/>
            </a:endParaRPr>
          </a:p>
        </p:txBody>
      </p:sp>
      <p:sp>
        <p:nvSpPr>
          <p:cNvPr id="463" name="Google Shape;463;p44"/>
          <p:cNvSpPr txBox="1"/>
          <p:nvPr/>
        </p:nvSpPr>
        <p:spPr>
          <a:xfrm>
            <a:off x="4036100" y="314225"/>
            <a:ext cx="5793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ALE</a:t>
            </a:r>
            <a:endParaRPr>
              <a:latin typeface="Raleway"/>
              <a:ea typeface="Raleway"/>
              <a:cs typeface="Raleway"/>
              <a:sym typeface="Raleway"/>
            </a:endParaRPr>
          </a:p>
        </p:txBody>
      </p:sp>
      <p:sp>
        <p:nvSpPr>
          <p:cNvPr id="464" name="Google Shape;464;p44"/>
          <p:cNvSpPr/>
          <p:nvPr/>
        </p:nvSpPr>
        <p:spPr>
          <a:xfrm rot="5400000">
            <a:off x="4211700" y="221975"/>
            <a:ext cx="104700" cy="911400"/>
          </a:xfrm>
          <a:prstGeom prst="leftBrace">
            <a:avLst>
              <a:gd fmla="val 61055" name="adj1"/>
              <a:gd fmla="val 49985"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44"/>
          <p:cNvGrpSpPr/>
          <p:nvPr/>
        </p:nvGrpSpPr>
        <p:grpSpPr>
          <a:xfrm>
            <a:off x="12" y="4750737"/>
            <a:ext cx="9143970" cy="392763"/>
            <a:chOff x="12" y="4750737"/>
            <a:chExt cx="9143970" cy="392763"/>
          </a:xfrm>
        </p:grpSpPr>
        <p:sp>
          <p:nvSpPr>
            <p:cNvPr id="466" name="Google Shape;466;p44"/>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468" name="Google Shape;468;p44"/>
            <p:cNvPicPr preferRelativeResize="0"/>
            <p:nvPr/>
          </p:nvPicPr>
          <p:blipFill rotWithShape="1">
            <a:blip r:embed="rId4">
              <a:alphaModFix/>
            </a:blip>
            <a:srcRect b="0" l="0" r="0" t="0"/>
            <a:stretch/>
          </p:blipFill>
          <p:spPr>
            <a:xfrm>
              <a:off x="63062" y="4823443"/>
              <a:ext cx="1605300" cy="315600"/>
            </a:xfrm>
            <a:prstGeom prst="rect">
              <a:avLst/>
            </a:prstGeom>
            <a:noFill/>
            <a:ln>
              <a:noFill/>
            </a:ln>
          </p:spPr>
        </p:pic>
        <p:pic>
          <p:nvPicPr>
            <p:cNvPr descr="UC San Diego logo" id="469" name="Google Shape;469;p44"/>
            <p:cNvPicPr preferRelativeResize="0"/>
            <p:nvPr/>
          </p:nvPicPr>
          <p:blipFill rotWithShape="1">
            <a:blip r:embed="rId5">
              <a:alphaModFix/>
            </a:blip>
            <a:srcRect b="0" l="0" r="0" t="0"/>
            <a:stretch/>
          </p:blipFill>
          <p:spPr>
            <a:xfrm>
              <a:off x="7815811" y="4867889"/>
              <a:ext cx="1261500" cy="239700"/>
            </a:xfrm>
            <a:prstGeom prst="rect">
              <a:avLst/>
            </a:prstGeom>
            <a:noFill/>
            <a:ln>
              <a:noFill/>
            </a:ln>
          </p:spPr>
        </p:pic>
      </p:grpSp>
      <p:sp>
        <p:nvSpPr>
          <p:cNvPr id="470" name="Google Shape;470;p44"/>
          <p:cNvSpPr txBox="1"/>
          <p:nvPr/>
        </p:nvSpPr>
        <p:spPr>
          <a:xfrm>
            <a:off x="2918575" y="4777400"/>
            <a:ext cx="38733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aleway"/>
                <a:ea typeface="Raleway"/>
                <a:cs typeface="Raleway"/>
                <a:sym typeface="Raleway"/>
              </a:rPr>
              <a:t>Nat Comms. </a:t>
            </a:r>
            <a:r>
              <a:rPr b="1" lang="en">
                <a:solidFill>
                  <a:schemeClr val="dk1"/>
                </a:solidFill>
              </a:rPr>
              <a:t>10</a:t>
            </a:r>
            <a:r>
              <a:rPr lang="en">
                <a:solidFill>
                  <a:schemeClr val="dk1"/>
                </a:solidFill>
              </a:rPr>
              <a:t>: 5536 (2019)</a:t>
            </a:r>
            <a:r>
              <a:rPr lang="en">
                <a:latin typeface="Raleway"/>
                <a:ea typeface="Raleway"/>
                <a:cs typeface="Raleway"/>
                <a:sym typeface="Raleway"/>
              </a:rPr>
              <a:t>.</a:t>
            </a:r>
            <a:r>
              <a:rPr b="1" lang="en">
                <a:solidFill>
                  <a:srgbClr val="333333"/>
                </a:solidFill>
                <a:latin typeface="Raleway"/>
                <a:ea typeface="Raleway"/>
                <a:cs typeface="Raleway"/>
                <a:sym typeface="Raleway"/>
              </a:rPr>
              <a:t> </a:t>
            </a:r>
            <a:r>
              <a:rPr lang="en">
                <a:latin typeface="Raleway"/>
                <a:ea typeface="Raleway"/>
                <a:cs typeface="Raleway"/>
                <a:sym typeface="Raleway"/>
              </a:rPr>
              <a:t> (2019)</a:t>
            </a:r>
            <a:endParaRPr i="1">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5"/>
          <p:cNvSpPr txBox="1"/>
          <p:nvPr>
            <p:ph type="title"/>
          </p:nvPr>
        </p:nvSpPr>
        <p:spPr>
          <a:xfrm>
            <a:off x="457200" y="7620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low quality data affect results?</a:t>
            </a:r>
            <a:endParaRPr/>
          </a:p>
        </p:txBody>
      </p:sp>
      <p:pic>
        <p:nvPicPr>
          <p:cNvPr id="476" name="Google Shape;476;p45"/>
          <p:cNvPicPr preferRelativeResize="0"/>
          <p:nvPr/>
        </p:nvPicPr>
        <p:blipFill>
          <a:blip r:embed="rId3">
            <a:alphaModFix/>
          </a:blip>
          <a:stretch>
            <a:fillRect/>
          </a:stretch>
        </p:blipFill>
        <p:spPr>
          <a:xfrm>
            <a:off x="368075" y="1876100"/>
            <a:ext cx="3528011" cy="2606075"/>
          </a:xfrm>
          <a:prstGeom prst="rect">
            <a:avLst/>
          </a:prstGeom>
          <a:noFill/>
          <a:ln>
            <a:noFill/>
          </a:ln>
        </p:spPr>
      </p:pic>
      <p:pic>
        <p:nvPicPr>
          <p:cNvPr id="477" name="Google Shape;477;p45"/>
          <p:cNvPicPr preferRelativeResize="0"/>
          <p:nvPr/>
        </p:nvPicPr>
        <p:blipFill rotWithShape="1">
          <a:blip r:embed="rId4">
            <a:alphaModFix/>
          </a:blip>
          <a:srcRect b="9354" l="3288" r="0" t="0"/>
          <a:stretch/>
        </p:blipFill>
        <p:spPr>
          <a:xfrm>
            <a:off x="4875925" y="1876100"/>
            <a:ext cx="3527999" cy="2263809"/>
          </a:xfrm>
          <a:prstGeom prst="rect">
            <a:avLst/>
          </a:prstGeom>
          <a:noFill/>
          <a:ln>
            <a:noFill/>
          </a:ln>
        </p:spPr>
      </p:pic>
      <p:sp>
        <p:nvSpPr>
          <p:cNvPr id="478" name="Google Shape;478;p45"/>
          <p:cNvSpPr txBox="1"/>
          <p:nvPr/>
        </p:nvSpPr>
        <p:spPr>
          <a:xfrm>
            <a:off x="2089950" y="1105300"/>
            <a:ext cx="49641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Outcome 1: Data creates its own I-modulon</a:t>
            </a:r>
            <a:endParaRPr sz="1800">
              <a:latin typeface="Ubuntu"/>
              <a:ea typeface="Ubuntu"/>
              <a:cs typeface="Ubuntu"/>
              <a:sym typeface="Ubuntu"/>
            </a:endParaRPr>
          </a:p>
        </p:txBody>
      </p:sp>
      <p:sp>
        <p:nvSpPr>
          <p:cNvPr id="479" name="Google Shape;479;p45"/>
          <p:cNvSpPr txBox="1"/>
          <p:nvPr/>
        </p:nvSpPr>
        <p:spPr>
          <a:xfrm>
            <a:off x="4994850" y="4190125"/>
            <a:ext cx="19722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All other experiments</a:t>
            </a:r>
            <a:endParaRPr/>
          </a:p>
        </p:txBody>
      </p:sp>
      <p:sp>
        <p:nvSpPr>
          <p:cNvPr id="480" name="Google Shape;480;p45"/>
          <p:cNvSpPr txBox="1"/>
          <p:nvPr/>
        </p:nvSpPr>
        <p:spPr>
          <a:xfrm>
            <a:off x="6871650" y="4110850"/>
            <a:ext cx="14202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Experiment</a:t>
            </a:r>
            <a:endParaRPr/>
          </a:p>
          <a:p>
            <a:pPr indent="0" lvl="0" marL="0" rtl="0" algn="ctr">
              <a:spcBef>
                <a:spcPts val="0"/>
              </a:spcBef>
              <a:spcAft>
                <a:spcPts val="0"/>
              </a:spcAft>
              <a:buNone/>
            </a:pPr>
            <a:r>
              <a:rPr lang="en"/>
              <a:t>replicates</a:t>
            </a:r>
            <a:endParaRPr/>
          </a:p>
        </p:txBody>
      </p:sp>
      <p:sp>
        <p:nvSpPr>
          <p:cNvPr id="481" name="Google Shape;481;p45"/>
          <p:cNvSpPr txBox="1"/>
          <p:nvPr/>
        </p:nvSpPr>
        <p:spPr>
          <a:xfrm>
            <a:off x="2261325" y="3347725"/>
            <a:ext cx="11298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baseline="30000" lang="en"/>
              <a:t>2</a:t>
            </a:r>
            <a:r>
              <a:rPr lang="en"/>
              <a:t> = 0.94</a:t>
            </a:r>
            <a:endParaRPr/>
          </a:p>
        </p:txBody>
      </p:sp>
      <p:sp>
        <p:nvSpPr>
          <p:cNvPr id="482" name="Google Shape;482;p45"/>
          <p:cNvSpPr txBox="1"/>
          <p:nvPr/>
        </p:nvSpPr>
        <p:spPr>
          <a:xfrm rot="-5400000">
            <a:off x="3905850" y="2819750"/>
            <a:ext cx="16578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I-modulon Activity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Guide to our GitHubs</a:t>
            </a:r>
            <a:endParaRPr/>
          </a:p>
        </p:txBody>
      </p:sp>
      <p:sp>
        <p:nvSpPr>
          <p:cNvPr id="89" name="Google Shape;89;p19"/>
          <p:cNvSpPr txBox="1"/>
          <p:nvPr>
            <p:ph idx="1" type="body"/>
          </p:nvPr>
        </p:nvSpPr>
        <p:spPr>
          <a:xfrm>
            <a:off x="457200" y="969075"/>
            <a:ext cx="8229600" cy="36015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u="sng">
                <a:solidFill>
                  <a:schemeClr val="hlink"/>
                </a:solidFill>
                <a:hlinkClick r:id="rId3"/>
              </a:rPr>
              <a:t>Modulome Workflow</a:t>
            </a:r>
            <a:endParaRPr/>
          </a:p>
          <a:p>
            <a:pPr indent="-330200" lvl="1" marL="914400" rtl="0" algn="l">
              <a:spcBef>
                <a:spcPts val="0"/>
              </a:spcBef>
              <a:spcAft>
                <a:spcPts val="0"/>
              </a:spcAft>
              <a:buSzPts val="1600"/>
              <a:buChar char="○"/>
            </a:pPr>
            <a:r>
              <a:rPr lang="en"/>
              <a:t>Downloads all RNAseq data from the SRA database for an organism &amp; QC</a:t>
            </a:r>
            <a:endParaRPr/>
          </a:p>
          <a:p>
            <a:pPr indent="-330200" lvl="1" marL="914400" rtl="0" algn="l">
              <a:spcBef>
                <a:spcPts val="0"/>
              </a:spcBef>
              <a:spcAft>
                <a:spcPts val="0"/>
              </a:spcAft>
              <a:buSzPts val="1600"/>
              <a:buChar char="○"/>
            </a:pPr>
            <a:r>
              <a:rPr lang="en"/>
              <a:t>Runs ICA (we tend to use NERSC cloud computing; SOP coming soon)</a:t>
            </a:r>
            <a:endParaRPr/>
          </a:p>
          <a:p>
            <a:pPr indent="-330200" lvl="1" marL="914400" rtl="0" algn="l">
              <a:spcBef>
                <a:spcPts val="0"/>
              </a:spcBef>
              <a:spcAft>
                <a:spcPts val="0"/>
              </a:spcAft>
              <a:buSzPts val="1600"/>
              <a:buChar char="○"/>
            </a:pPr>
            <a:r>
              <a:rPr lang="en"/>
              <a:t>Initial characterization steps</a:t>
            </a:r>
            <a:endParaRPr/>
          </a:p>
          <a:p>
            <a:pPr indent="-342900" lvl="0" marL="457200" rtl="0" algn="l">
              <a:spcBef>
                <a:spcPts val="0"/>
              </a:spcBef>
              <a:spcAft>
                <a:spcPts val="0"/>
              </a:spcAft>
              <a:buSzPts val="1800"/>
              <a:buChar char="➢"/>
            </a:pPr>
            <a:r>
              <a:rPr lang="en" u="sng">
                <a:solidFill>
                  <a:schemeClr val="hlink"/>
                </a:solidFill>
                <a:hlinkClick r:id="rId4"/>
              </a:rPr>
              <a:t>PyModulon</a:t>
            </a:r>
            <a:r>
              <a:rPr lang="en"/>
              <a:t> </a:t>
            </a:r>
            <a:r>
              <a:rPr lang="en" u="sng">
                <a:solidFill>
                  <a:schemeClr val="hlink"/>
                </a:solidFill>
                <a:hlinkClick r:id="rId5"/>
              </a:rPr>
              <a:t>[Documentation]</a:t>
            </a:r>
            <a:endParaRPr/>
          </a:p>
          <a:p>
            <a:pPr indent="-330200" lvl="1" marL="914400" rtl="0" algn="l">
              <a:spcBef>
                <a:spcPts val="0"/>
              </a:spcBef>
              <a:spcAft>
                <a:spcPts val="0"/>
              </a:spcAft>
              <a:buSzPts val="1600"/>
              <a:buChar char="○"/>
            </a:pPr>
            <a:r>
              <a:rPr lang="en"/>
              <a:t>Stores M, A, X, and annotation data in a single sharable JSON file</a:t>
            </a:r>
            <a:endParaRPr/>
          </a:p>
          <a:p>
            <a:pPr indent="-330200" lvl="1" marL="914400" rtl="0" algn="l">
              <a:spcBef>
                <a:spcPts val="0"/>
              </a:spcBef>
              <a:spcAft>
                <a:spcPts val="0"/>
              </a:spcAft>
              <a:buSzPts val="1600"/>
              <a:buChar char="○"/>
            </a:pPr>
            <a:r>
              <a:rPr lang="en"/>
              <a:t>Easily analyse &amp; plot data</a:t>
            </a:r>
            <a:endParaRPr/>
          </a:p>
          <a:p>
            <a:pPr indent="-330200" lvl="1" marL="914400" rtl="0" algn="l">
              <a:spcBef>
                <a:spcPts val="0"/>
              </a:spcBef>
              <a:spcAft>
                <a:spcPts val="0"/>
              </a:spcAft>
              <a:buSzPts val="1600"/>
              <a:buChar char="○"/>
            </a:pPr>
            <a:r>
              <a:rPr lang="en"/>
              <a:t>Make your own iModulonDB dashboards, even if characterization is incomplete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6"/>
          <p:cNvSpPr txBox="1"/>
          <p:nvPr/>
        </p:nvSpPr>
        <p:spPr>
          <a:xfrm>
            <a:off x="2858975" y="952900"/>
            <a:ext cx="40914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Outcome 2: Inconsistent mapping</a:t>
            </a:r>
            <a:endParaRPr sz="1800">
              <a:latin typeface="Ubuntu"/>
              <a:ea typeface="Ubuntu"/>
              <a:cs typeface="Ubuntu"/>
              <a:sym typeface="Ubuntu"/>
            </a:endParaRPr>
          </a:p>
        </p:txBody>
      </p:sp>
      <p:pic>
        <p:nvPicPr>
          <p:cNvPr id="488" name="Google Shape;488;p46"/>
          <p:cNvPicPr preferRelativeResize="0"/>
          <p:nvPr/>
        </p:nvPicPr>
        <p:blipFill>
          <a:blip r:embed="rId3">
            <a:alphaModFix/>
          </a:blip>
          <a:stretch>
            <a:fillRect/>
          </a:stretch>
        </p:blipFill>
        <p:spPr>
          <a:xfrm>
            <a:off x="2982840" y="1376150"/>
            <a:ext cx="3719625" cy="3533350"/>
          </a:xfrm>
          <a:prstGeom prst="rect">
            <a:avLst/>
          </a:prstGeom>
          <a:noFill/>
          <a:ln>
            <a:noFill/>
          </a:ln>
        </p:spPr>
      </p:pic>
      <p:sp>
        <p:nvSpPr>
          <p:cNvPr id="489" name="Google Shape;489;p46"/>
          <p:cNvSpPr txBox="1"/>
          <p:nvPr/>
        </p:nvSpPr>
        <p:spPr>
          <a:xfrm>
            <a:off x="5155214" y="2868475"/>
            <a:ext cx="7995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Gly ALE2</a:t>
            </a:r>
            <a:endParaRPr/>
          </a:p>
        </p:txBody>
      </p:sp>
      <p:cxnSp>
        <p:nvCxnSpPr>
          <p:cNvPr id="490" name="Google Shape;490;p46"/>
          <p:cNvCxnSpPr>
            <a:stCxn id="489" idx="2"/>
          </p:cNvCxnSpPr>
          <p:nvPr/>
        </p:nvCxnSpPr>
        <p:spPr>
          <a:xfrm flipH="1">
            <a:off x="5161664" y="3353575"/>
            <a:ext cx="393300" cy="182400"/>
          </a:xfrm>
          <a:prstGeom prst="straightConnector1">
            <a:avLst/>
          </a:prstGeom>
          <a:noFill/>
          <a:ln cap="flat" cmpd="sng" w="9525">
            <a:solidFill>
              <a:srgbClr val="666666"/>
            </a:solidFill>
            <a:prstDash val="solid"/>
            <a:round/>
            <a:headEnd len="med" w="med" type="none"/>
            <a:tailEnd len="med" w="med" type="triangle"/>
          </a:ln>
        </p:spPr>
      </p:cxnSp>
      <p:sp>
        <p:nvSpPr>
          <p:cNvPr id="491" name="Google Shape;491;p46"/>
          <p:cNvSpPr txBox="1"/>
          <p:nvPr>
            <p:ph type="title"/>
          </p:nvPr>
        </p:nvSpPr>
        <p:spPr>
          <a:xfrm>
            <a:off x="457200" y="7620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low quality data affect results?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7"/>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a:t>
            </a:r>
            <a:r>
              <a:rPr lang="en" u="sng">
                <a:solidFill>
                  <a:schemeClr val="hlink"/>
                </a:solidFill>
                <a:hlinkClick r:id="rId3"/>
              </a:rPr>
              <a:t>iModulonDB</a:t>
            </a:r>
            <a:endParaRPr/>
          </a:p>
        </p:txBody>
      </p:sp>
      <p:pic>
        <p:nvPicPr>
          <p:cNvPr descr="General outline of iModulonDB pipeline. Analysis begins with RNA-Seq data X (upper left), which is quality controlled for high biological replicate correlation. ICA is used to obtain iModulons, which have gene weights for each gene in the matrix M and activity levels for each condition in the matrix A (upper right). M weights are analogous to the strength of transcription factor binding upstream of genes and A activities are analogous to condition-dependent transcription factor activities, which may depend on processes such as ligand binding. Note that X≈M*A. The iModulons are curated by assigning functions, categories, and regulators, as shown in the example MalT iModulon dashboard. A representative screenshot of the interactive graphs is shown (lower left; larger version with labels included in Figure 2), covering genes and activities as well as the concordance between this gene set and its curated regulator. The three rows of the dashboard result in the three categories of novel insights described (lower right)." id="497" name="Google Shape;497;p47"/>
          <p:cNvPicPr preferRelativeResize="0"/>
          <p:nvPr/>
        </p:nvPicPr>
        <p:blipFill>
          <a:blip r:embed="rId4">
            <a:alphaModFix/>
          </a:blip>
          <a:stretch>
            <a:fillRect/>
          </a:stretch>
        </p:blipFill>
        <p:spPr>
          <a:xfrm>
            <a:off x="53575" y="1477275"/>
            <a:ext cx="3980075" cy="2985050"/>
          </a:xfrm>
          <a:prstGeom prst="rect">
            <a:avLst/>
          </a:prstGeom>
          <a:noFill/>
          <a:ln>
            <a:noFill/>
          </a:ln>
        </p:spPr>
      </p:pic>
      <p:pic>
        <p:nvPicPr>
          <p:cNvPr id="498" name="Google Shape;498;p47"/>
          <p:cNvPicPr preferRelativeResize="0"/>
          <p:nvPr/>
        </p:nvPicPr>
        <p:blipFill>
          <a:blip r:embed="rId5">
            <a:alphaModFix/>
          </a:blip>
          <a:stretch>
            <a:fillRect/>
          </a:stretch>
        </p:blipFill>
        <p:spPr>
          <a:xfrm>
            <a:off x="4125500" y="1685762"/>
            <a:ext cx="5018501" cy="25680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solidFill>
                  <a:srgbClr val="13294B"/>
                </a:solidFill>
              </a:rPr>
              <a:t>Module </a:t>
            </a:r>
            <a:r>
              <a:rPr lang="en" sz="3600"/>
              <a:t>2</a:t>
            </a:r>
            <a:r>
              <a:rPr b="1" lang="en" sz="3600">
                <a:solidFill>
                  <a:srgbClr val="13294B"/>
                </a:solidFill>
              </a:rPr>
              <a:t>: </a:t>
            </a:r>
            <a:r>
              <a:rPr lang="en" sz="3600"/>
              <a:t>Independent Component Analysis (ICA) of Gene Expression Data</a:t>
            </a:r>
            <a:endParaRPr/>
          </a:p>
        </p:txBody>
      </p:sp>
      <p:sp>
        <p:nvSpPr>
          <p:cNvPr id="504" name="Google Shape;504;p48"/>
          <p:cNvSpPr txBox="1"/>
          <p:nvPr>
            <p:ph idx="1" type="subTitle"/>
          </p:nvPr>
        </p:nvSpPr>
        <p:spPr>
          <a:xfrm>
            <a:off x="685800" y="276385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2: Analyzing gene expression regulation with ICA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49"/>
          <p:cNvPicPr preferRelativeResize="0"/>
          <p:nvPr/>
        </p:nvPicPr>
        <p:blipFill rotWithShape="1">
          <a:blip r:embed="rId3">
            <a:alphaModFix/>
          </a:blip>
          <a:srcRect b="0" l="0" r="0" t="0"/>
          <a:stretch/>
        </p:blipFill>
        <p:spPr>
          <a:xfrm>
            <a:off x="5579149" y="790474"/>
            <a:ext cx="3483250" cy="1935127"/>
          </a:xfrm>
          <a:prstGeom prst="rect">
            <a:avLst/>
          </a:prstGeom>
          <a:noFill/>
          <a:ln>
            <a:noFill/>
          </a:ln>
        </p:spPr>
      </p:pic>
      <p:pic>
        <p:nvPicPr>
          <p:cNvPr id="510" name="Google Shape;510;p49"/>
          <p:cNvPicPr preferRelativeResize="0"/>
          <p:nvPr/>
        </p:nvPicPr>
        <p:blipFill rotWithShape="1">
          <a:blip r:embed="rId4">
            <a:alphaModFix/>
          </a:blip>
          <a:srcRect b="0" l="0" r="0" t="0"/>
          <a:stretch/>
        </p:blipFill>
        <p:spPr>
          <a:xfrm>
            <a:off x="5807750" y="2685569"/>
            <a:ext cx="3599451" cy="2153130"/>
          </a:xfrm>
          <a:prstGeom prst="rect">
            <a:avLst/>
          </a:prstGeom>
          <a:noFill/>
          <a:ln>
            <a:noFill/>
          </a:ln>
        </p:spPr>
      </p:pic>
      <p:grpSp>
        <p:nvGrpSpPr>
          <p:cNvPr id="511" name="Google Shape;511;p49"/>
          <p:cNvGrpSpPr/>
          <p:nvPr/>
        </p:nvGrpSpPr>
        <p:grpSpPr>
          <a:xfrm>
            <a:off x="12" y="4750737"/>
            <a:ext cx="9143970" cy="392763"/>
            <a:chOff x="12" y="4750737"/>
            <a:chExt cx="9143970" cy="392763"/>
          </a:xfrm>
        </p:grpSpPr>
        <p:sp>
          <p:nvSpPr>
            <p:cNvPr id="512" name="Google Shape;512;p49"/>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514" name="Google Shape;514;p49"/>
            <p:cNvPicPr preferRelativeResize="0"/>
            <p:nvPr/>
          </p:nvPicPr>
          <p:blipFill rotWithShape="1">
            <a:blip r:embed="rId5">
              <a:alphaModFix/>
            </a:blip>
            <a:srcRect b="0" l="0" r="0" t="0"/>
            <a:stretch/>
          </p:blipFill>
          <p:spPr>
            <a:xfrm>
              <a:off x="63062" y="4823443"/>
              <a:ext cx="1605300" cy="315600"/>
            </a:xfrm>
            <a:prstGeom prst="rect">
              <a:avLst/>
            </a:prstGeom>
            <a:noFill/>
            <a:ln>
              <a:noFill/>
            </a:ln>
          </p:spPr>
        </p:pic>
        <p:pic>
          <p:nvPicPr>
            <p:cNvPr descr="UC San Diego logo" id="515" name="Google Shape;515;p49"/>
            <p:cNvPicPr preferRelativeResize="0"/>
            <p:nvPr/>
          </p:nvPicPr>
          <p:blipFill rotWithShape="1">
            <a:blip r:embed="rId6">
              <a:alphaModFix/>
            </a:blip>
            <a:srcRect b="0" l="0" r="0" t="0"/>
            <a:stretch/>
          </p:blipFill>
          <p:spPr>
            <a:xfrm>
              <a:off x="7815811" y="4867889"/>
              <a:ext cx="1261500" cy="239700"/>
            </a:xfrm>
            <a:prstGeom prst="rect">
              <a:avLst/>
            </a:prstGeom>
            <a:noFill/>
            <a:ln>
              <a:noFill/>
            </a:ln>
          </p:spPr>
        </p:pic>
      </p:grpSp>
      <p:sp>
        <p:nvSpPr>
          <p:cNvPr id="516" name="Google Shape;516;p49"/>
          <p:cNvSpPr/>
          <p:nvPr/>
        </p:nvSpPr>
        <p:spPr>
          <a:xfrm>
            <a:off x="897147" y="2277374"/>
            <a:ext cx="1483800" cy="983400"/>
          </a:xfrm>
          <a:prstGeom prst="snipRoundRect">
            <a:avLst>
              <a:gd fmla="val 16667"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 name="Google Shape;517;p49"/>
          <p:cNvSpPr txBox="1"/>
          <p:nvPr>
            <p:ph type="title"/>
          </p:nvPr>
        </p:nvSpPr>
        <p:spPr>
          <a:xfrm>
            <a:off x="457200" y="3"/>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3600"/>
              <a:t>What is an i-modulon?</a:t>
            </a:r>
            <a:endParaRPr b="0" sz="3600"/>
          </a:p>
        </p:txBody>
      </p:sp>
      <p:pic>
        <p:nvPicPr>
          <p:cNvPr id="518" name="Google Shape;518;p49"/>
          <p:cNvPicPr preferRelativeResize="0"/>
          <p:nvPr/>
        </p:nvPicPr>
        <p:blipFill rotWithShape="1">
          <a:blip r:embed="rId7">
            <a:alphaModFix/>
          </a:blip>
          <a:srcRect b="0" l="0" r="0" t="0"/>
          <a:stretch/>
        </p:blipFill>
        <p:spPr>
          <a:xfrm>
            <a:off x="6327023" y="2778450"/>
            <a:ext cx="816415" cy="857400"/>
          </a:xfrm>
          <a:prstGeom prst="rect">
            <a:avLst/>
          </a:prstGeom>
          <a:noFill/>
          <a:ln>
            <a:noFill/>
          </a:ln>
        </p:spPr>
      </p:pic>
      <p:pic>
        <p:nvPicPr>
          <p:cNvPr id="519" name="Google Shape;519;p49"/>
          <p:cNvPicPr preferRelativeResize="0"/>
          <p:nvPr/>
        </p:nvPicPr>
        <p:blipFill>
          <a:blip r:embed="rId8">
            <a:alphaModFix/>
          </a:blip>
          <a:stretch>
            <a:fillRect/>
          </a:stretch>
        </p:blipFill>
        <p:spPr>
          <a:xfrm>
            <a:off x="97200" y="978275"/>
            <a:ext cx="4201650" cy="3526800"/>
          </a:xfrm>
          <a:prstGeom prst="rect">
            <a:avLst/>
          </a:prstGeom>
          <a:noFill/>
          <a:ln cap="flat" cmpd="sng" w="9525">
            <a:solidFill>
              <a:srgbClr val="44546A"/>
            </a:solidFill>
            <a:prstDash val="solid"/>
            <a:round/>
            <a:headEnd len="sm" w="sm" type="none"/>
            <a:tailEnd len="sm" w="sm" type="none"/>
          </a:ln>
        </p:spPr>
      </p:pic>
      <p:sp>
        <p:nvSpPr>
          <p:cNvPr id="520" name="Google Shape;520;p49"/>
          <p:cNvSpPr txBox="1"/>
          <p:nvPr/>
        </p:nvSpPr>
        <p:spPr>
          <a:xfrm>
            <a:off x="4410350" y="1390800"/>
            <a:ext cx="1092600" cy="925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Source:</a:t>
            </a:r>
            <a:r>
              <a:rPr lang="en" sz="1200"/>
              <a:t> condition-</a:t>
            </a:r>
            <a:endParaRPr sz="1200"/>
          </a:p>
          <a:p>
            <a:pPr indent="0" lvl="0" marL="0" rtl="0" algn="l">
              <a:spcBef>
                <a:spcPts val="0"/>
              </a:spcBef>
              <a:spcAft>
                <a:spcPts val="0"/>
              </a:spcAft>
              <a:buNone/>
            </a:pPr>
            <a:r>
              <a:rPr lang="en" sz="1200"/>
              <a:t>independent</a:t>
            </a:r>
            <a:endParaRPr sz="1200"/>
          </a:p>
        </p:txBody>
      </p:sp>
      <p:sp>
        <p:nvSpPr>
          <p:cNvPr id="521" name="Google Shape;521;p49"/>
          <p:cNvSpPr txBox="1"/>
          <p:nvPr/>
        </p:nvSpPr>
        <p:spPr>
          <a:xfrm>
            <a:off x="4410350" y="3182050"/>
            <a:ext cx="1092600" cy="925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Activity:</a:t>
            </a:r>
            <a:r>
              <a:rPr lang="en" sz="1200"/>
              <a:t> condition-</a:t>
            </a:r>
            <a:endParaRPr sz="1200"/>
          </a:p>
          <a:p>
            <a:pPr indent="0" lvl="0" marL="0" rtl="0" algn="l">
              <a:spcBef>
                <a:spcPts val="0"/>
              </a:spcBef>
              <a:spcAft>
                <a:spcPts val="0"/>
              </a:spcAft>
              <a:buNone/>
            </a:pPr>
            <a:r>
              <a:rPr lang="en" sz="1200"/>
              <a:t>dependent</a:t>
            </a:r>
            <a:endParaRPr sz="1200"/>
          </a:p>
        </p:txBody>
      </p:sp>
      <p:sp>
        <p:nvSpPr>
          <p:cNvPr id="522" name="Google Shape;522;p49"/>
          <p:cNvSpPr txBox="1"/>
          <p:nvPr/>
        </p:nvSpPr>
        <p:spPr>
          <a:xfrm>
            <a:off x="2918575" y="4777400"/>
            <a:ext cx="38733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aleway"/>
                <a:ea typeface="Raleway"/>
                <a:cs typeface="Raleway"/>
                <a:sym typeface="Raleway"/>
              </a:rPr>
              <a:t>Nat Comms. </a:t>
            </a:r>
            <a:r>
              <a:rPr b="1" lang="en">
                <a:solidFill>
                  <a:schemeClr val="dk1"/>
                </a:solidFill>
              </a:rPr>
              <a:t>10</a:t>
            </a:r>
            <a:r>
              <a:rPr lang="en">
                <a:solidFill>
                  <a:schemeClr val="dk1"/>
                </a:solidFill>
              </a:rPr>
              <a:t>: 5536 (2019)</a:t>
            </a:r>
            <a:r>
              <a:rPr lang="en">
                <a:latin typeface="Raleway"/>
                <a:ea typeface="Raleway"/>
                <a:cs typeface="Raleway"/>
                <a:sym typeface="Raleway"/>
              </a:rPr>
              <a:t>.</a:t>
            </a:r>
            <a:r>
              <a:rPr b="1" lang="en">
                <a:solidFill>
                  <a:srgbClr val="333333"/>
                </a:solidFill>
                <a:latin typeface="Raleway"/>
                <a:ea typeface="Raleway"/>
                <a:cs typeface="Raleway"/>
                <a:sym typeface="Raleway"/>
              </a:rPr>
              <a:t> </a:t>
            </a:r>
            <a:r>
              <a:rPr lang="en">
                <a:latin typeface="Raleway"/>
                <a:ea typeface="Raleway"/>
                <a:cs typeface="Raleway"/>
                <a:sym typeface="Raleway"/>
              </a:rPr>
              <a:t> (2019)</a:t>
            </a:r>
            <a:endParaRPr i="1">
              <a:latin typeface="Raleway"/>
              <a:ea typeface="Raleway"/>
              <a:cs typeface="Raleway"/>
              <a:sym typeface="Raleway"/>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0"/>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 Matrix</a:t>
            </a:r>
            <a:endParaRPr/>
          </a:p>
        </p:txBody>
      </p:sp>
      <p:sp>
        <p:nvSpPr>
          <p:cNvPr id="528" name="Google Shape;528;p50"/>
          <p:cNvSpPr txBox="1"/>
          <p:nvPr>
            <p:ph idx="1" type="body"/>
          </p:nvPr>
        </p:nvSpPr>
        <p:spPr>
          <a:xfrm>
            <a:off x="152400" y="2583600"/>
            <a:ext cx="3689100" cy="21789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Values are coefficients of genes at ICs</a:t>
            </a:r>
            <a:endParaRPr/>
          </a:p>
          <a:p>
            <a:pPr indent="-342900" lvl="0" marL="457200" rtl="0" algn="l">
              <a:spcBef>
                <a:spcPts val="0"/>
              </a:spcBef>
              <a:spcAft>
                <a:spcPts val="0"/>
              </a:spcAft>
              <a:buSzPts val="1800"/>
              <a:buChar char="➢"/>
            </a:pPr>
            <a:r>
              <a:rPr lang="en"/>
              <a:t>Most coefficients near 0</a:t>
            </a:r>
            <a:endParaRPr/>
          </a:p>
          <a:p>
            <a:pPr indent="-342900" lvl="0" marL="457200" rtl="0" algn="l">
              <a:spcBef>
                <a:spcPts val="0"/>
              </a:spcBef>
              <a:spcAft>
                <a:spcPts val="0"/>
              </a:spcAft>
              <a:buSzPts val="1800"/>
              <a:buChar char="➢"/>
            </a:pPr>
            <a:r>
              <a:rPr lang="en"/>
              <a:t>Centered and L2 norm of 1</a:t>
            </a:r>
            <a:endParaRPr/>
          </a:p>
          <a:p>
            <a:pPr indent="-342900" lvl="0" marL="457200" rtl="0" algn="l">
              <a:spcBef>
                <a:spcPts val="0"/>
              </a:spcBef>
              <a:spcAft>
                <a:spcPts val="0"/>
              </a:spcAft>
              <a:buSzPts val="1800"/>
              <a:buChar char="➢"/>
            </a:pPr>
            <a:r>
              <a:rPr lang="en"/>
              <a:t>No canonical direction</a:t>
            </a:r>
            <a:endParaRPr/>
          </a:p>
          <a:p>
            <a:pPr indent="-342900" lvl="0" marL="457200" rtl="0" algn="l">
              <a:spcBef>
                <a:spcPts val="0"/>
              </a:spcBef>
              <a:spcAft>
                <a:spcPts val="0"/>
              </a:spcAft>
              <a:buSzPts val="1800"/>
              <a:buChar char="➢"/>
            </a:pPr>
            <a:r>
              <a:rPr lang="en"/>
              <a:t>Columns are statistically independent</a:t>
            </a:r>
            <a:endParaRPr/>
          </a:p>
        </p:txBody>
      </p:sp>
      <p:sp>
        <p:nvSpPr>
          <p:cNvPr id="529" name="Google Shape;529;p50"/>
          <p:cNvSpPr txBox="1"/>
          <p:nvPr/>
        </p:nvSpPr>
        <p:spPr>
          <a:xfrm>
            <a:off x="959925" y="650200"/>
            <a:ext cx="23646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71 Independent</a:t>
            </a:r>
            <a:endParaRPr/>
          </a:p>
          <a:p>
            <a:pPr indent="0" lvl="0" marL="0" rtl="0" algn="ctr">
              <a:spcBef>
                <a:spcPts val="0"/>
              </a:spcBef>
              <a:spcAft>
                <a:spcPts val="0"/>
              </a:spcAft>
              <a:buNone/>
            </a:pPr>
            <a:r>
              <a:rPr lang="en"/>
              <a:t>Components</a:t>
            </a:r>
            <a:endParaRPr/>
          </a:p>
        </p:txBody>
      </p:sp>
      <p:sp>
        <p:nvSpPr>
          <p:cNvPr id="530" name="Google Shape;530;p50"/>
          <p:cNvSpPr txBox="1"/>
          <p:nvPr/>
        </p:nvSpPr>
        <p:spPr>
          <a:xfrm rot="-5400000">
            <a:off x="498600" y="1750800"/>
            <a:ext cx="1386300" cy="2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4000 Genes</a:t>
            </a:r>
            <a:endParaRPr/>
          </a:p>
        </p:txBody>
      </p:sp>
      <p:sp>
        <p:nvSpPr>
          <p:cNvPr id="531" name="Google Shape;531;p50"/>
          <p:cNvSpPr/>
          <p:nvPr/>
        </p:nvSpPr>
        <p:spPr>
          <a:xfrm>
            <a:off x="1417135" y="1197343"/>
            <a:ext cx="1386265" cy="1386257"/>
          </a:xfrm>
          <a:prstGeom prst="flowChartInternalStorage">
            <a:avLst/>
          </a:prstGeom>
          <a:gradFill>
            <a:gsLst>
              <a:gs pos="0">
                <a:srgbClr val="DCECD5"/>
              </a:gs>
              <a:gs pos="100000">
                <a:srgbClr val="93BC81"/>
              </a:gs>
            </a:gsLst>
            <a:path path="circle">
              <a:fillToRect b="50%" l="50%" r="50%" t="50%"/>
            </a:path>
            <a:tileRect/>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t>S</a:t>
            </a:r>
            <a:endParaRPr b="1" sz="6000"/>
          </a:p>
        </p:txBody>
      </p:sp>
      <p:pic>
        <p:nvPicPr>
          <p:cNvPr id="532" name="Google Shape;532;p50"/>
          <p:cNvPicPr preferRelativeResize="0"/>
          <p:nvPr/>
        </p:nvPicPr>
        <p:blipFill>
          <a:blip r:embed="rId3">
            <a:alphaModFix/>
          </a:blip>
          <a:stretch>
            <a:fillRect/>
          </a:stretch>
        </p:blipFill>
        <p:spPr>
          <a:xfrm>
            <a:off x="4341000" y="781203"/>
            <a:ext cx="3989989" cy="39812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1"/>
          <p:cNvSpPr txBox="1"/>
          <p:nvPr>
            <p:ph type="title"/>
          </p:nvPr>
        </p:nvSpPr>
        <p:spPr>
          <a:xfrm>
            <a:off x="407675" y="106125"/>
            <a:ext cx="49128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 Matrix Analysis: Enrichment</a:t>
            </a:r>
            <a:endParaRPr/>
          </a:p>
        </p:txBody>
      </p:sp>
      <p:sp>
        <p:nvSpPr>
          <p:cNvPr id="538" name="Google Shape;538;p51"/>
          <p:cNvSpPr txBox="1"/>
          <p:nvPr>
            <p:ph idx="1" type="body"/>
          </p:nvPr>
        </p:nvSpPr>
        <p:spPr>
          <a:xfrm>
            <a:off x="311700" y="1152475"/>
            <a:ext cx="4528200" cy="30786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Regulons: Bottom-up gene groupings</a:t>
            </a:r>
            <a:endParaRPr/>
          </a:p>
          <a:p>
            <a:pPr indent="-330200" lvl="1" marL="914400" rtl="0" algn="l">
              <a:spcBef>
                <a:spcPts val="0"/>
              </a:spcBef>
              <a:spcAft>
                <a:spcPts val="0"/>
              </a:spcAft>
              <a:buSzPts val="1600"/>
              <a:buChar char="○"/>
            </a:pPr>
            <a:r>
              <a:rPr lang="en"/>
              <a:t>Defined by decades of literature research</a:t>
            </a:r>
            <a:endParaRPr/>
          </a:p>
          <a:p>
            <a:pPr indent="-330200" lvl="1" marL="914400" rtl="0" algn="l">
              <a:spcBef>
                <a:spcPts val="0"/>
              </a:spcBef>
              <a:spcAft>
                <a:spcPts val="0"/>
              </a:spcAft>
              <a:buSzPts val="1600"/>
              <a:buChar char="○"/>
            </a:pPr>
            <a:r>
              <a:rPr lang="en"/>
              <a:t>TF Binding sites, KO &amp; overexpression</a:t>
            </a:r>
            <a:endParaRPr/>
          </a:p>
          <a:p>
            <a:pPr indent="-330200" lvl="1" marL="914400" rtl="0" algn="l">
              <a:spcBef>
                <a:spcPts val="0"/>
              </a:spcBef>
              <a:spcAft>
                <a:spcPts val="0"/>
              </a:spcAft>
              <a:buSzPts val="1600"/>
              <a:buChar char="○"/>
            </a:pPr>
            <a:r>
              <a:rPr lang="en"/>
              <a:t>Found in “TRN” files</a:t>
            </a:r>
            <a:endParaRPr/>
          </a:p>
          <a:p>
            <a:pPr indent="-342900" lvl="0" marL="457200" rtl="0" algn="l">
              <a:spcBef>
                <a:spcPts val="0"/>
              </a:spcBef>
              <a:spcAft>
                <a:spcPts val="0"/>
              </a:spcAft>
              <a:buSzPts val="1800"/>
              <a:buChar char="➢"/>
            </a:pPr>
            <a:r>
              <a:rPr lang="en"/>
              <a:t>iModulons: Top-down gene groupings</a:t>
            </a:r>
            <a:endParaRPr/>
          </a:p>
          <a:p>
            <a:pPr indent="-330200" lvl="1" marL="914400" rtl="0" algn="l">
              <a:spcBef>
                <a:spcPts val="0"/>
              </a:spcBef>
              <a:spcAft>
                <a:spcPts val="0"/>
              </a:spcAft>
              <a:buSzPts val="1600"/>
              <a:buChar char="○"/>
            </a:pPr>
            <a:r>
              <a:rPr lang="en"/>
              <a:t>Observed in transcriptome</a:t>
            </a:r>
            <a:endParaRPr/>
          </a:p>
          <a:p>
            <a:pPr indent="-342900" lvl="0" marL="457200" rtl="0" algn="l">
              <a:spcBef>
                <a:spcPts val="0"/>
              </a:spcBef>
              <a:spcAft>
                <a:spcPts val="0"/>
              </a:spcAft>
              <a:buSzPts val="1800"/>
              <a:buChar char="➢"/>
            </a:pPr>
            <a:r>
              <a:rPr lang="en"/>
              <a:t>Quantify overlap between the two for any iModulon &amp; regulon</a:t>
            </a:r>
            <a:endParaRPr/>
          </a:p>
          <a:p>
            <a:pPr indent="-330200" lvl="1" marL="914400" rtl="0" algn="l">
              <a:spcBef>
                <a:spcPts val="0"/>
              </a:spcBef>
              <a:spcAft>
                <a:spcPts val="0"/>
              </a:spcAft>
              <a:buSzPts val="1600"/>
              <a:buChar char="○"/>
            </a:pPr>
            <a:r>
              <a:rPr lang="en"/>
              <a:t>Can also use “or” and “and” relationships</a:t>
            </a:r>
            <a:endParaRPr/>
          </a:p>
          <a:p>
            <a:pPr indent="-342900" lvl="0" marL="457200" rtl="0" algn="l">
              <a:spcBef>
                <a:spcPts val="0"/>
              </a:spcBef>
              <a:spcAft>
                <a:spcPts val="0"/>
              </a:spcAft>
              <a:buSzPts val="1800"/>
              <a:buChar char="➢"/>
            </a:pPr>
            <a:r>
              <a:rPr lang="en"/>
              <a:t>iModulons are usually named after their enriched regulons</a:t>
            </a:r>
            <a:endParaRPr/>
          </a:p>
        </p:txBody>
      </p:sp>
      <p:pic>
        <p:nvPicPr>
          <p:cNvPr id="539" name="Google Shape;539;p51"/>
          <p:cNvPicPr preferRelativeResize="0"/>
          <p:nvPr/>
        </p:nvPicPr>
        <p:blipFill rotWithShape="1">
          <a:blip r:embed="rId3">
            <a:alphaModFix/>
          </a:blip>
          <a:srcRect b="0" l="18206" r="40610" t="54271"/>
          <a:stretch/>
        </p:blipFill>
        <p:spPr>
          <a:xfrm>
            <a:off x="5151775" y="2971500"/>
            <a:ext cx="3542502" cy="1872376"/>
          </a:xfrm>
          <a:prstGeom prst="rect">
            <a:avLst/>
          </a:prstGeom>
          <a:noFill/>
          <a:ln>
            <a:noFill/>
          </a:ln>
        </p:spPr>
      </p:pic>
      <p:pic>
        <p:nvPicPr>
          <p:cNvPr id="540" name="Google Shape;540;p51"/>
          <p:cNvPicPr preferRelativeResize="0"/>
          <p:nvPr/>
        </p:nvPicPr>
        <p:blipFill rotWithShape="1">
          <a:blip r:embed="rId4">
            <a:alphaModFix/>
          </a:blip>
          <a:srcRect b="46222" l="38946" r="0" t="0"/>
          <a:stretch/>
        </p:blipFill>
        <p:spPr>
          <a:xfrm>
            <a:off x="4920252" y="190150"/>
            <a:ext cx="4223747" cy="2781349"/>
          </a:xfrm>
          <a:prstGeom prst="rect">
            <a:avLst/>
          </a:prstGeom>
          <a:noFill/>
          <a:ln>
            <a:noFill/>
          </a:ln>
        </p:spPr>
      </p:pic>
      <p:sp>
        <p:nvSpPr>
          <p:cNvPr id="541" name="Google Shape;541;p51"/>
          <p:cNvSpPr/>
          <p:nvPr/>
        </p:nvSpPr>
        <p:spPr>
          <a:xfrm>
            <a:off x="4701900" y="1463000"/>
            <a:ext cx="782100" cy="43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iModulon Recall</a:t>
            </a:r>
            <a:endParaRPr sz="1000"/>
          </a:p>
        </p:txBody>
      </p:sp>
      <p:sp>
        <p:nvSpPr>
          <p:cNvPr id="542" name="Google Shape;542;p51"/>
          <p:cNvSpPr/>
          <p:nvPr/>
        </p:nvSpPr>
        <p:spPr>
          <a:xfrm>
            <a:off x="4701900" y="2139150"/>
            <a:ext cx="782100" cy="43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Regulon Recall</a:t>
            </a:r>
            <a:endParaRPr sz="1000"/>
          </a:p>
        </p:txBody>
      </p:sp>
      <p:sp>
        <p:nvSpPr>
          <p:cNvPr id="543" name="Google Shape;543;p51"/>
          <p:cNvSpPr/>
          <p:nvPr/>
        </p:nvSpPr>
        <p:spPr>
          <a:xfrm>
            <a:off x="7053400" y="2741975"/>
            <a:ext cx="1135800" cy="2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Regulon Recall</a:t>
            </a:r>
            <a:endParaRPr sz="1000"/>
          </a:p>
        </p:txBody>
      </p:sp>
      <p:sp>
        <p:nvSpPr>
          <p:cNvPr id="544" name="Google Shape;544;p51"/>
          <p:cNvSpPr/>
          <p:nvPr/>
        </p:nvSpPr>
        <p:spPr>
          <a:xfrm rot="-5400000">
            <a:off x="5825600" y="1348575"/>
            <a:ext cx="1135800" cy="2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iModulon Recall</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2"/>
          <p:cNvSpPr txBox="1"/>
          <p:nvPr>
            <p:ph type="title"/>
          </p:nvPr>
        </p:nvSpPr>
        <p:spPr>
          <a:xfrm>
            <a:off x="311700" y="292625"/>
            <a:ext cx="8520600" cy="108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Trebuchet MS"/>
                <a:ea typeface="Trebuchet MS"/>
                <a:cs typeface="Trebuchet MS"/>
                <a:sym typeface="Trebuchet MS"/>
              </a:rPr>
              <a:t>Metabolic i-modulons: </a:t>
            </a:r>
            <a:endParaRPr>
              <a:solidFill>
                <a:srgbClr val="000000"/>
              </a:solidFill>
              <a:latin typeface="Trebuchet MS"/>
              <a:ea typeface="Trebuchet MS"/>
              <a:cs typeface="Trebuchet MS"/>
              <a:sym typeface="Trebuchet MS"/>
            </a:endParaRPr>
          </a:p>
          <a:p>
            <a:pPr indent="0" lvl="0" marL="0" rtl="0" algn="ctr">
              <a:spcBef>
                <a:spcPts val="0"/>
              </a:spcBef>
              <a:spcAft>
                <a:spcPts val="0"/>
              </a:spcAft>
              <a:buNone/>
            </a:pPr>
            <a:r>
              <a:rPr lang="en" sz="2400">
                <a:solidFill>
                  <a:srgbClr val="000000"/>
                </a:solidFill>
                <a:latin typeface="Trebuchet MS"/>
                <a:ea typeface="Trebuchet MS"/>
                <a:cs typeface="Trebuchet MS"/>
                <a:sym typeface="Trebuchet MS"/>
              </a:rPr>
              <a:t>Shown on a network map </a:t>
            </a:r>
            <a:endParaRPr sz="2400">
              <a:solidFill>
                <a:srgbClr val="000000"/>
              </a:solidFill>
              <a:latin typeface="Trebuchet MS"/>
              <a:ea typeface="Trebuchet MS"/>
              <a:cs typeface="Trebuchet MS"/>
              <a:sym typeface="Trebuchet MS"/>
            </a:endParaRPr>
          </a:p>
          <a:p>
            <a:pPr indent="0" lvl="0" marL="0" rtl="0" algn="ctr">
              <a:spcBef>
                <a:spcPts val="0"/>
              </a:spcBef>
              <a:spcAft>
                <a:spcPts val="0"/>
              </a:spcAft>
              <a:buNone/>
            </a:pPr>
            <a:r>
              <a:t/>
            </a:r>
            <a:endParaRPr>
              <a:solidFill>
                <a:srgbClr val="000000"/>
              </a:solidFill>
              <a:latin typeface="Trebuchet MS"/>
              <a:ea typeface="Trebuchet MS"/>
              <a:cs typeface="Trebuchet MS"/>
              <a:sym typeface="Trebuchet MS"/>
            </a:endParaRPr>
          </a:p>
        </p:txBody>
      </p:sp>
      <p:pic>
        <p:nvPicPr>
          <p:cNvPr id="550" name="Google Shape;550;p52"/>
          <p:cNvPicPr preferRelativeResize="0"/>
          <p:nvPr/>
        </p:nvPicPr>
        <p:blipFill rotWithShape="1">
          <a:blip r:embed="rId3">
            <a:alphaModFix/>
          </a:blip>
          <a:srcRect b="46184" l="1078" r="0" t="0"/>
          <a:stretch/>
        </p:blipFill>
        <p:spPr>
          <a:xfrm>
            <a:off x="575075" y="1163775"/>
            <a:ext cx="7993851" cy="3423225"/>
          </a:xfrm>
          <a:prstGeom prst="rect">
            <a:avLst/>
          </a:prstGeom>
          <a:noFill/>
          <a:ln>
            <a:noFill/>
          </a:ln>
        </p:spPr>
      </p:pic>
      <p:grpSp>
        <p:nvGrpSpPr>
          <p:cNvPr id="551" name="Google Shape;551;p52"/>
          <p:cNvGrpSpPr/>
          <p:nvPr/>
        </p:nvGrpSpPr>
        <p:grpSpPr>
          <a:xfrm>
            <a:off x="12" y="4750737"/>
            <a:ext cx="9143970" cy="392763"/>
            <a:chOff x="12" y="4750737"/>
            <a:chExt cx="9143970" cy="392763"/>
          </a:xfrm>
        </p:grpSpPr>
        <p:sp>
          <p:nvSpPr>
            <p:cNvPr id="552" name="Google Shape;552;p52"/>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2"/>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554" name="Google Shape;554;p52"/>
            <p:cNvPicPr preferRelativeResize="0"/>
            <p:nvPr/>
          </p:nvPicPr>
          <p:blipFill rotWithShape="1">
            <a:blip r:embed="rId4">
              <a:alphaModFix/>
            </a:blip>
            <a:srcRect b="0" l="0" r="0" t="0"/>
            <a:stretch/>
          </p:blipFill>
          <p:spPr>
            <a:xfrm>
              <a:off x="63062" y="4823443"/>
              <a:ext cx="1605300" cy="315600"/>
            </a:xfrm>
            <a:prstGeom prst="rect">
              <a:avLst/>
            </a:prstGeom>
            <a:noFill/>
            <a:ln>
              <a:noFill/>
            </a:ln>
          </p:spPr>
        </p:pic>
        <p:pic>
          <p:nvPicPr>
            <p:cNvPr descr="UC San Diego logo" id="555" name="Google Shape;555;p52"/>
            <p:cNvPicPr preferRelativeResize="0"/>
            <p:nvPr/>
          </p:nvPicPr>
          <p:blipFill rotWithShape="1">
            <a:blip r:embed="rId5">
              <a:alphaModFix/>
            </a:blip>
            <a:srcRect b="0" l="0" r="0" t="0"/>
            <a:stretch/>
          </p:blipFill>
          <p:spPr>
            <a:xfrm>
              <a:off x="7815811" y="4867889"/>
              <a:ext cx="1261500" cy="239700"/>
            </a:xfrm>
            <a:prstGeom prst="rect">
              <a:avLst/>
            </a:prstGeom>
            <a:noFill/>
            <a:ln>
              <a:noFill/>
            </a:ln>
          </p:spPr>
        </p:pic>
      </p:grpSp>
      <p:sp>
        <p:nvSpPr>
          <p:cNvPr id="556" name="Google Shape;556;p52"/>
          <p:cNvSpPr txBox="1"/>
          <p:nvPr/>
        </p:nvSpPr>
        <p:spPr>
          <a:xfrm>
            <a:off x="2918575" y="4777400"/>
            <a:ext cx="38733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aleway"/>
                <a:ea typeface="Raleway"/>
                <a:cs typeface="Raleway"/>
                <a:sym typeface="Raleway"/>
              </a:rPr>
              <a:t>Nat Comms. </a:t>
            </a:r>
            <a:r>
              <a:rPr b="1" lang="en">
                <a:solidFill>
                  <a:schemeClr val="dk1"/>
                </a:solidFill>
              </a:rPr>
              <a:t>10</a:t>
            </a:r>
            <a:r>
              <a:rPr lang="en">
                <a:solidFill>
                  <a:schemeClr val="dk1"/>
                </a:solidFill>
              </a:rPr>
              <a:t>: 5536 (2019)</a:t>
            </a:r>
            <a:r>
              <a:rPr lang="en">
                <a:latin typeface="Raleway"/>
                <a:ea typeface="Raleway"/>
                <a:cs typeface="Raleway"/>
                <a:sym typeface="Raleway"/>
              </a:rPr>
              <a:t>.</a:t>
            </a:r>
            <a:r>
              <a:rPr b="1" lang="en">
                <a:solidFill>
                  <a:srgbClr val="333333"/>
                </a:solidFill>
                <a:latin typeface="Raleway"/>
                <a:ea typeface="Raleway"/>
                <a:cs typeface="Raleway"/>
                <a:sym typeface="Raleway"/>
              </a:rPr>
              <a:t> </a:t>
            </a:r>
            <a:r>
              <a:rPr lang="en">
                <a:latin typeface="Raleway"/>
                <a:ea typeface="Raleway"/>
                <a:cs typeface="Raleway"/>
                <a:sym typeface="Raleway"/>
              </a:rPr>
              <a:t> (2019)</a:t>
            </a:r>
            <a:endParaRPr i="1">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3"/>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Cra I-modulon</a:t>
            </a:r>
            <a:endParaRPr/>
          </a:p>
        </p:txBody>
      </p:sp>
      <p:pic>
        <p:nvPicPr>
          <p:cNvPr id="562" name="Google Shape;562;p53"/>
          <p:cNvPicPr preferRelativeResize="0"/>
          <p:nvPr/>
        </p:nvPicPr>
        <p:blipFill>
          <a:blip r:embed="rId3">
            <a:alphaModFix/>
          </a:blip>
          <a:stretch>
            <a:fillRect/>
          </a:stretch>
        </p:blipFill>
        <p:spPr>
          <a:xfrm>
            <a:off x="765325" y="724878"/>
            <a:ext cx="3599453" cy="3981294"/>
          </a:xfrm>
          <a:prstGeom prst="rect">
            <a:avLst/>
          </a:prstGeom>
          <a:noFill/>
          <a:ln>
            <a:noFill/>
          </a:ln>
        </p:spPr>
      </p:pic>
      <p:pic>
        <p:nvPicPr>
          <p:cNvPr id="563" name="Google Shape;563;p53"/>
          <p:cNvPicPr preferRelativeResize="0"/>
          <p:nvPr/>
        </p:nvPicPr>
        <p:blipFill>
          <a:blip r:embed="rId4">
            <a:alphaModFix/>
          </a:blip>
          <a:stretch>
            <a:fillRect/>
          </a:stretch>
        </p:blipFill>
        <p:spPr>
          <a:xfrm>
            <a:off x="765326" y="724875"/>
            <a:ext cx="3599450" cy="3981283"/>
          </a:xfrm>
          <a:prstGeom prst="rect">
            <a:avLst/>
          </a:prstGeom>
          <a:noFill/>
          <a:ln>
            <a:noFill/>
          </a:ln>
        </p:spPr>
      </p:pic>
      <p:pic>
        <p:nvPicPr>
          <p:cNvPr id="564" name="Google Shape;564;p53"/>
          <p:cNvPicPr preferRelativeResize="0"/>
          <p:nvPr/>
        </p:nvPicPr>
        <p:blipFill>
          <a:blip r:embed="rId5">
            <a:alphaModFix/>
          </a:blip>
          <a:stretch>
            <a:fillRect/>
          </a:stretch>
        </p:blipFill>
        <p:spPr>
          <a:xfrm>
            <a:off x="5512900" y="648675"/>
            <a:ext cx="3220272" cy="2323247"/>
          </a:xfrm>
          <a:prstGeom prst="rect">
            <a:avLst/>
          </a:prstGeom>
          <a:noFill/>
          <a:ln>
            <a:noFill/>
          </a:ln>
        </p:spPr>
      </p:pic>
      <p:pic>
        <p:nvPicPr>
          <p:cNvPr id="565" name="Google Shape;565;p53"/>
          <p:cNvPicPr preferRelativeResize="0"/>
          <p:nvPr/>
        </p:nvPicPr>
        <p:blipFill rotWithShape="1">
          <a:blip r:embed="rId6">
            <a:alphaModFix/>
          </a:blip>
          <a:srcRect b="0" l="0" r="0" t="10273"/>
          <a:stretch/>
        </p:blipFill>
        <p:spPr>
          <a:xfrm>
            <a:off x="5426750" y="2990369"/>
            <a:ext cx="3599451" cy="2153130"/>
          </a:xfrm>
          <a:prstGeom prst="rect">
            <a:avLst/>
          </a:prstGeom>
          <a:noFill/>
          <a:ln>
            <a:noFill/>
          </a:ln>
        </p:spPr>
      </p:pic>
      <p:sp>
        <p:nvSpPr>
          <p:cNvPr id="566" name="Google Shape;566;p53"/>
          <p:cNvSpPr txBox="1"/>
          <p:nvPr/>
        </p:nvSpPr>
        <p:spPr>
          <a:xfrm>
            <a:off x="112650" y="3730475"/>
            <a:ext cx="21204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X = S ∙ A</a:t>
            </a:r>
            <a:endParaRPr b="1" sz="3600"/>
          </a:p>
        </p:txBody>
      </p:sp>
      <p:sp>
        <p:nvSpPr>
          <p:cNvPr id="567" name="Google Shape;567;p53"/>
          <p:cNvSpPr txBox="1"/>
          <p:nvPr/>
        </p:nvSpPr>
        <p:spPr>
          <a:xfrm>
            <a:off x="4813850" y="1212575"/>
            <a:ext cx="6129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rPr>
              <a:t>S</a:t>
            </a:r>
            <a:endParaRPr/>
          </a:p>
        </p:txBody>
      </p:sp>
      <p:sp>
        <p:nvSpPr>
          <p:cNvPr id="568" name="Google Shape;568;p53"/>
          <p:cNvSpPr txBox="1"/>
          <p:nvPr/>
        </p:nvSpPr>
        <p:spPr>
          <a:xfrm>
            <a:off x="4813850" y="3617850"/>
            <a:ext cx="6129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rPr>
              <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4"/>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Validation of Regulator Activities</a:t>
            </a:r>
            <a:endParaRPr/>
          </a:p>
        </p:txBody>
      </p:sp>
      <p:pic>
        <p:nvPicPr>
          <p:cNvPr id="574" name="Google Shape;574;p54"/>
          <p:cNvPicPr preferRelativeResize="0"/>
          <p:nvPr/>
        </p:nvPicPr>
        <p:blipFill rotWithShape="1">
          <a:blip r:embed="rId3">
            <a:alphaModFix/>
          </a:blip>
          <a:srcRect b="0" l="66165" r="0" t="0"/>
          <a:stretch/>
        </p:blipFill>
        <p:spPr>
          <a:xfrm>
            <a:off x="2638675" y="734775"/>
            <a:ext cx="3919800" cy="4326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5"/>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Other Types of iModulons</a:t>
            </a:r>
            <a:endParaRPr/>
          </a:p>
        </p:txBody>
      </p:sp>
      <p:sp>
        <p:nvSpPr>
          <p:cNvPr id="580" name="Google Shape;580;p55"/>
          <p:cNvSpPr txBox="1"/>
          <p:nvPr>
            <p:ph idx="1" type="body"/>
          </p:nvPr>
        </p:nvSpPr>
        <p:spPr>
          <a:xfrm>
            <a:off x="311700" y="1152475"/>
            <a:ext cx="5871600" cy="2067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iModulons capture all independent signals, not just transcription factors</a:t>
            </a:r>
            <a:endParaRPr/>
          </a:p>
          <a:p>
            <a:pPr indent="-342900" lvl="0" marL="457200" rtl="0" algn="l">
              <a:spcBef>
                <a:spcPts val="480"/>
              </a:spcBef>
              <a:spcAft>
                <a:spcPts val="0"/>
              </a:spcAft>
              <a:buSzPts val="1800"/>
              <a:buChar char="➢"/>
            </a:pPr>
            <a:r>
              <a:rPr lang="en"/>
              <a:t>Genomic alterations (gene KOs, strain differences)</a:t>
            </a:r>
            <a:endParaRPr/>
          </a:p>
          <a:p>
            <a:pPr indent="-342900" lvl="0" marL="457200" rtl="0" algn="l">
              <a:spcBef>
                <a:spcPts val="0"/>
              </a:spcBef>
              <a:spcAft>
                <a:spcPts val="0"/>
              </a:spcAft>
              <a:buSzPts val="1800"/>
              <a:buChar char="➢"/>
            </a:pPr>
            <a:r>
              <a:rPr lang="en"/>
              <a:t>Biological/functional (no known regulator)</a:t>
            </a:r>
            <a:endParaRPr/>
          </a:p>
          <a:p>
            <a:pPr indent="-342900" lvl="0" marL="457200" rtl="0" algn="l">
              <a:spcBef>
                <a:spcPts val="0"/>
              </a:spcBef>
              <a:spcAft>
                <a:spcPts val="0"/>
              </a:spcAft>
              <a:buSzPts val="1800"/>
              <a:buChar char="➢"/>
            </a:pPr>
            <a:r>
              <a:rPr lang="en"/>
              <a:t>Uncharacterized (possible noise)</a:t>
            </a:r>
            <a:endParaRPr/>
          </a:p>
        </p:txBody>
      </p:sp>
      <p:pic>
        <p:nvPicPr>
          <p:cNvPr id="581" name="Google Shape;581;p55"/>
          <p:cNvPicPr preferRelativeResize="0"/>
          <p:nvPr/>
        </p:nvPicPr>
        <p:blipFill rotWithShape="1">
          <a:blip r:embed="rId3">
            <a:alphaModFix/>
          </a:blip>
          <a:srcRect b="0" l="78494" r="0" t="67620"/>
          <a:stretch/>
        </p:blipFill>
        <p:spPr>
          <a:xfrm>
            <a:off x="6183301" y="1152487"/>
            <a:ext cx="2380076" cy="2016176"/>
          </a:xfrm>
          <a:prstGeom prst="rect">
            <a:avLst/>
          </a:prstGeom>
          <a:noFill/>
          <a:ln>
            <a:noFill/>
          </a:ln>
        </p:spPr>
      </p:pic>
      <p:pic>
        <p:nvPicPr>
          <p:cNvPr id="582" name="Google Shape;582;p55"/>
          <p:cNvPicPr preferRelativeResize="0"/>
          <p:nvPr/>
        </p:nvPicPr>
        <p:blipFill>
          <a:blip r:embed="rId4">
            <a:alphaModFix/>
          </a:blip>
          <a:stretch>
            <a:fillRect/>
          </a:stretch>
        </p:blipFill>
        <p:spPr>
          <a:xfrm>
            <a:off x="2521150" y="3618100"/>
            <a:ext cx="6454149" cy="1364575"/>
          </a:xfrm>
          <a:prstGeom prst="rect">
            <a:avLst/>
          </a:prstGeom>
          <a:noFill/>
          <a:ln>
            <a:noFill/>
          </a:ln>
        </p:spPr>
      </p:pic>
      <p:pic>
        <p:nvPicPr>
          <p:cNvPr id="583" name="Google Shape;583;p55"/>
          <p:cNvPicPr preferRelativeResize="0"/>
          <p:nvPr/>
        </p:nvPicPr>
        <p:blipFill rotWithShape="1">
          <a:blip r:embed="rId5">
            <a:alphaModFix/>
          </a:blip>
          <a:srcRect b="22760" l="26350" r="39235" t="42016"/>
          <a:stretch/>
        </p:blipFill>
        <p:spPr>
          <a:xfrm>
            <a:off x="101225" y="3651700"/>
            <a:ext cx="2253573" cy="1297374"/>
          </a:xfrm>
          <a:prstGeom prst="rect">
            <a:avLst/>
          </a:prstGeom>
          <a:noFill/>
          <a:ln>
            <a:noFill/>
          </a:ln>
        </p:spPr>
      </p:pic>
      <p:sp>
        <p:nvSpPr>
          <p:cNvPr id="584" name="Google Shape;584;p55"/>
          <p:cNvSpPr/>
          <p:nvPr/>
        </p:nvSpPr>
        <p:spPr>
          <a:xfrm>
            <a:off x="82800" y="3303425"/>
            <a:ext cx="8961900" cy="175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5"/>
          <p:cNvSpPr txBox="1"/>
          <p:nvPr/>
        </p:nvSpPr>
        <p:spPr>
          <a:xfrm>
            <a:off x="3381900" y="3303425"/>
            <a:ext cx="23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pdhR Knock-Out iModulon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Transcriptional Regulation in </a:t>
            </a:r>
            <a:r>
              <a:rPr i="1" lang="en"/>
              <a:t>E. coli</a:t>
            </a:r>
            <a:endParaRPr i="1"/>
          </a:p>
        </p:txBody>
      </p:sp>
      <p:sp>
        <p:nvSpPr>
          <p:cNvPr id="95" name="Google Shape;95;p20"/>
          <p:cNvSpPr txBox="1"/>
          <p:nvPr>
            <p:ph idx="1" type="body"/>
          </p:nvPr>
        </p:nvSpPr>
        <p:spPr>
          <a:xfrm>
            <a:off x="4985450" y="969075"/>
            <a:ext cx="3701400" cy="36015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Clr>
                <a:srgbClr val="000000"/>
              </a:buClr>
              <a:buSzPts val="1800"/>
              <a:buChar char="➢"/>
            </a:pPr>
            <a:r>
              <a:rPr lang="en">
                <a:solidFill>
                  <a:srgbClr val="000000"/>
                </a:solidFill>
              </a:rPr>
              <a:t>TRN consists of relationships between:</a:t>
            </a:r>
            <a:endParaRPr>
              <a:solidFill>
                <a:srgbClr val="000000"/>
              </a:solidFill>
            </a:endParaRPr>
          </a:p>
          <a:p>
            <a:pPr indent="-330200" lvl="1" marL="914400" rtl="0" algn="l">
              <a:spcBef>
                <a:spcPts val="0"/>
              </a:spcBef>
              <a:spcAft>
                <a:spcPts val="0"/>
              </a:spcAft>
              <a:buClr>
                <a:srgbClr val="000000"/>
              </a:buClr>
              <a:buSzPts val="1600"/>
              <a:buChar char="○"/>
            </a:pPr>
            <a:r>
              <a:rPr lang="en">
                <a:solidFill>
                  <a:srgbClr val="000000"/>
                </a:solidFill>
              </a:rPr>
              <a:t>~4000 genes</a:t>
            </a:r>
            <a:endParaRPr>
              <a:solidFill>
                <a:srgbClr val="000000"/>
              </a:solidFill>
            </a:endParaRPr>
          </a:p>
          <a:p>
            <a:pPr indent="-330200" lvl="1" marL="914400" rtl="0" algn="l">
              <a:spcBef>
                <a:spcPts val="0"/>
              </a:spcBef>
              <a:spcAft>
                <a:spcPts val="0"/>
              </a:spcAft>
              <a:buClr>
                <a:srgbClr val="000000"/>
              </a:buClr>
              <a:buSzPts val="1600"/>
              <a:buChar char="○"/>
            </a:pPr>
            <a:r>
              <a:rPr lang="en">
                <a:solidFill>
                  <a:srgbClr val="000000"/>
                </a:solidFill>
              </a:rPr>
              <a:t>~300 TFs (~150 characterized)</a:t>
            </a:r>
            <a:endParaRPr>
              <a:solidFill>
                <a:srgbClr val="000000"/>
              </a:solidFill>
            </a:endParaRPr>
          </a:p>
          <a:p>
            <a:pPr indent="-330200" lvl="1" marL="914400" rtl="0" algn="l">
              <a:spcBef>
                <a:spcPts val="0"/>
              </a:spcBef>
              <a:spcAft>
                <a:spcPts val="0"/>
              </a:spcAft>
              <a:buClr>
                <a:srgbClr val="000000"/>
              </a:buClr>
              <a:buSzPts val="1600"/>
              <a:buChar char="○"/>
            </a:pPr>
            <a:r>
              <a:rPr lang="en">
                <a:solidFill>
                  <a:srgbClr val="000000"/>
                </a:solidFill>
              </a:rPr>
              <a:t>7 sigma factors</a:t>
            </a:r>
            <a:endParaRPr>
              <a:solidFill>
                <a:srgbClr val="000000"/>
              </a:solidFill>
            </a:endParaRPr>
          </a:p>
          <a:p>
            <a:pPr indent="-330200" lvl="1" marL="914400" rtl="0" algn="l">
              <a:spcBef>
                <a:spcPts val="0"/>
              </a:spcBef>
              <a:spcAft>
                <a:spcPts val="0"/>
              </a:spcAft>
              <a:buClr>
                <a:srgbClr val="000000"/>
              </a:buClr>
              <a:buSzPts val="1600"/>
              <a:buChar char="○"/>
            </a:pPr>
            <a:r>
              <a:rPr lang="en">
                <a:solidFill>
                  <a:srgbClr val="000000"/>
                </a:solidFill>
              </a:rPr>
              <a:t>RNA elements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No nucleus, introns, histones, etc.</a:t>
            </a:r>
            <a:endParaRPr>
              <a:solidFill>
                <a:srgbClr val="000000"/>
              </a:solidFill>
            </a:endParaRPr>
          </a:p>
        </p:txBody>
      </p:sp>
      <p:grpSp>
        <p:nvGrpSpPr>
          <p:cNvPr id="96" name="Google Shape;96;p20"/>
          <p:cNvGrpSpPr/>
          <p:nvPr/>
        </p:nvGrpSpPr>
        <p:grpSpPr>
          <a:xfrm>
            <a:off x="152400" y="969078"/>
            <a:ext cx="4680649" cy="3850347"/>
            <a:chOff x="152400" y="969078"/>
            <a:chExt cx="4680649" cy="3850347"/>
          </a:xfrm>
        </p:grpSpPr>
        <p:pic>
          <p:nvPicPr>
            <p:cNvPr id="97" name="Google Shape;97;p20"/>
            <p:cNvPicPr preferRelativeResize="0"/>
            <p:nvPr/>
          </p:nvPicPr>
          <p:blipFill>
            <a:blip r:embed="rId3">
              <a:alphaModFix/>
            </a:blip>
            <a:stretch>
              <a:fillRect/>
            </a:stretch>
          </p:blipFill>
          <p:spPr>
            <a:xfrm>
              <a:off x="152400" y="969078"/>
              <a:ext cx="4680649" cy="3477839"/>
            </a:xfrm>
            <a:prstGeom prst="rect">
              <a:avLst/>
            </a:prstGeom>
            <a:noFill/>
            <a:ln>
              <a:noFill/>
            </a:ln>
          </p:spPr>
        </p:pic>
        <p:sp>
          <p:nvSpPr>
            <p:cNvPr id="98" name="Google Shape;98;p20"/>
            <p:cNvSpPr txBox="1"/>
            <p:nvPr/>
          </p:nvSpPr>
          <p:spPr>
            <a:xfrm>
              <a:off x="1437550" y="4530525"/>
              <a:ext cx="21807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Martinez-Antonio et al. </a:t>
              </a:r>
              <a:r>
                <a:rPr i="1" lang="en" sz="1000"/>
                <a:t>JMB.</a:t>
              </a:r>
              <a:r>
                <a:rPr lang="en" sz="1000"/>
                <a:t> 2008</a:t>
              </a:r>
              <a:endParaRPr sz="10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Effect filter="fade" transition="in">
                                      <p:cBhvr>
                                        <p:cTn dur="1000"/>
                                        <p:tgtEl>
                                          <p:spTgt spid="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Effect filter="fade" transition="in">
                                      <p:cBhvr>
                                        <p:cTn dur="1000"/>
                                        <p:tgtEl>
                                          <p:spTgt spid="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animEffect filter="fade" transition="in">
                                      <p:cBhvr>
                                        <p:cTn dur="1000"/>
                                        <p:tgtEl>
                                          <p:spTgt spid="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animEffect filter="fade" transition="in">
                                      <p:cBhvr>
                                        <p:cTn dur="1000"/>
                                        <p:tgtEl>
                                          <p:spTgt spid="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animEffect filter="fade" transition="in">
                                      <p:cBhvr>
                                        <p:cTn dur="1000"/>
                                        <p:tgtEl>
                                          <p:spTgt spid="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5" st="5"/>
                                            </p:txEl>
                                          </p:spTgt>
                                        </p:tgtEl>
                                        <p:attrNameLst>
                                          <p:attrName>style.visibility</p:attrName>
                                        </p:attrNameLst>
                                      </p:cBhvr>
                                      <p:to>
                                        <p:strVal val="visible"/>
                                      </p:to>
                                    </p:set>
                                    <p:animEffect filter="fade" transition="in">
                                      <p:cBhvr>
                                        <p:cTn dur="1000"/>
                                        <p:tgtEl>
                                          <p:spTgt spid="9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6"/>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Initial 94 I-modulons</a:t>
            </a:r>
            <a:endParaRPr/>
          </a:p>
        </p:txBody>
      </p:sp>
      <p:pic>
        <p:nvPicPr>
          <p:cNvPr id="591" name="Google Shape;591;p56"/>
          <p:cNvPicPr preferRelativeResize="0"/>
          <p:nvPr/>
        </p:nvPicPr>
        <p:blipFill>
          <a:blip r:embed="rId3">
            <a:alphaModFix/>
          </a:blip>
          <a:stretch>
            <a:fillRect/>
          </a:stretch>
        </p:blipFill>
        <p:spPr>
          <a:xfrm>
            <a:off x="248050" y="1073000"/>
            <a:ext cx="4323949" cy="3479889"/>
          </a:xfrm>
          <a:prstGeom prst="rect">
            <a:avLst/>
          </a:prstGeom>
          <a:noFill/>
          <a:ln>
            <a:noFill/>
          </a:ln>
        </p:spPr>
      </p:pic>
      <p:grpSp>
        <p:nvGrpSpPr>
          <p:cNvPr id="592" name="Google Shape;592;p56"/>
          <p:cNvGrpSpPr/>
          <p:nvPr/>
        </p:nvGrpSpPr>
        <p:grpSpPr>
          <a:xfrm>
            <a:off x="5101707" y="857411"/>
            <a:ext cx="3657217" cy="3773442"/>
            <a:chOff x="1300175" y="2176475"/>
            <a:chExt cx="1200150" cy="1238250"/>
          </a:xfrm>
        </p:grpSpPr>
        <p:pic>
          <p:nvPicPr>
            <p:cNvPr id="593" name="Google Shape;593;p56"/>
            <p:cNvPicPr preferRelativeResize="0"/>
            <p:nvPr/>
          </p:nvPicPr>
          <p:blipFill rotWithShape="1">
            <a:blip r:embed="rId4">
              <a:alphaModFix/>
            </a:blip>
            <a:srcRect b="39595" l="29267" r="40126" t="29303"/>
            <a:stretch/>
          </p:blipFill>
          <p:spPr>
            <a:xfrm>
              <a:off x="1300175" y="2176475"/>
              <a:ext cx="1200150" cy="1238250"/>
            </a:xfrm>
            <a:prstGeom prst="rect">
              <a:avLst/>
            </a:prstGeom>
            <a:noFill/>
            <a:ln>
              <a:noFill/>
            </a:ln>
          </p:spPr>
        </p:pic>
        <p:sp>
          <p:nvSpPr>
            <p:cNvPr id="594" name="Google Shape;594;p56"/>
            <p:cNvSpPr/>
            <p:nvPr/>
          </p:nvSpPr>
          <p:spPr>
            <a:xfrm>
              <a:off x="1300175" y="2195525"/>
              <a:ext cx="85800" cy="12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8" name="Shape 598"/>
        <p:cNvGrpSpPr/>
        <p:nvPr/>
      </p:nvGrpSpPr>
      <p:grpSpPr>
        <a:xfrm>
          <a:off x="0" y="0"/>
          <a:ext cx="0" cy="0"/>
          <a:chOff x="0" y="0"/>
          <a:chExt cx="0" cy="0"/>
        </a:xfrm>
      </p:grpSpPr>
      <p:sp>
        <p:nvSpPr>
          <p:cNvPr id="599" name="Google Shape;599;p57"/>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I-modulons</a:t>
            </a:r>
            <a:endParaRPr/>
          </a:p>
        </p:txBody>
      </p:sp>
      <p:pic>
        <p:nvPicPr>
          <p:cNvPr id="600" name="Google Shape;600;p57"/>
          <p:cNvPicPr preferRelativeResize="0"/>
          <p:nvPr/>
        </p:nvPicPr>
        <p:blipFill>
          <a:blip r:embed="rId3">
            <a:alphaModFix/>
          </a:blip>
          <a:stretch>
            <a:fillRect/>
          </a:stretch>
        </p:blipFill>
        <p:spPr>
          <a:xfrm>
            <a:off x="248050" y="1073000"/>
            <a:ext cx="4323949" cy="3479889"/>
          </a:xfrm>
          <a:prstGeom prst="rect">
            <a:avLst/>
          </a:prstGeom>
          <a:noFill/>
          <a:ln>
            <a:noFill/>
          </a:ln>
        </p:spPr>
      </p:pic>
      <p:pic>
        <p:nvPicPr>
          <p:cNvPr id="601" name="Google Shape;601;p57"/>
          <p:cNvPicPr preferRelativeResize="0"/>
          <p:nvPr/>
        </p:nvPicPr>
        <p:blipFill>
          <a:blip r:embed="rId4">
            <a:alphaModFix/>
          </a:blip>
          <a:stretch>
            <a:fillRect/>
          </a:stretch>
        </p:blipFill>
        <p:spPr>
          <a:xfrm>
            <a:off x="4982876" y="846725"/>
            <a:ext cx="3867361" cy="3776126"/>
          </a:xfrm>
          <a:prstGeom prst="rect">
            <a:avLst/>
          </a:prstGeom>
          <a:noFill/>
          <a:ln>
            <a:noFill/>
          </a:ln>
        </p:spPr>
      </p:pic>
      <p:sp>
        <p:nvSpPr>
          <p:cNvPr id="602" name="Google Shape;602;p57"/>
          <p:cNvSpPr/>
          <p:nvPr/>
        </p:nvSpPr>
        <p:spPr>
          <a:xfrm>
            <a:off x="173550" y="2224650"/>
            <a:ext cx="1215000" cy="6153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6" name="Shape 606"/>
        <p:cNvGrpSpPr/>
        <p:nvPr/>
      </p:nvGrpSpPr>
      <p:grpSpPr>
        <a:xfrm>
          <a:off x="0" y="0"/>
          <a:ext cx="0" cy="0"/>
          <a:chOff x="0" y="0"/>
          <a:chExt cx="0" cy="0"/>
        </a:xfrm>
      </p:grpSpPr>
      <p:sp>
        <p:nvSpPr>
          <p:cNvPr id="607" name="Google Shape;607;p58"/>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I-modulons</a:t>
            </a:r>
            <a:endParaRPr/>
          </a:p>
        </p:txBody>
      </p:sp>
      <p:pic>
        <p:nvPicPr>
          <p:cNvPr id="608" name="Google Shape;608;p58"/>
          <p:cNvPicPr preferRelativeResize="0"/>
          <p:nvPr/>
        </p:nvPicPr>
        <p:blipFill>
          <a:blip r:embed="rId3">
            <a:alphaModFix/>
          </a:blip>
          <a:stretch>
            <a:fillRect/>
          </a:stretch>
        </p:blipFill>
        <p:spPr>
          <a:xfrm>
            <a:off x="248050" y="1073000"/>
            <a:ext cx="4323949" cy="3479889"/>
          </a:xfrm>
          <a:prstGeom prst="rect">
            <a:avLst/>
          </a:prstGeom>
          <a:noFill/>
          <a:ln>
            <a:noFill/>
          </a:ln>
        </p:spPr>
      </p:pic>
      <p:pic>
        <p:nvPicPr>
          <p:cNvPr id="609" name="Google Shape;609;p58"/>
          <p:cNvPicPr preferRelativeResize="0"/>
          <p:nvPr/>
        </p:nvPicPr>
        <p:blipFill>
          <a:blip r:embed="rId4">
            <a:alphaModFix/>
          </a:blip>
          <a:stretch>
            <a:fillRect/>
          </a:stretch>
        </p:blipFill>
        <p:spPr>
          <a:xfrm>
            <a:off x="4866349" y="694278"/>
            <a:ext cx="4181173" cy="3981298"/>
          </a:xfrm>
          <a:prstGeom prst="rect">
            <a:avLst/>
          </a:prstGeom>
          <a:noFill/>
          <a:ln>
            <a:noFill/>
          </a:ln>
        </p:spPr>
      </p:pic>
      <p:sp>
        <p:nvSpPr>
          <p:cNvPr id="610" name="Google Shape;610;p58"/>
          <p:cNvSpPr/>
          <p:nvPr/>
        </p:nvSpPr>
        <p:spPr>
          <a:xfrm>
            <a:off x="157775" y="1467325"/>
            <a:ext cx="1388400" cy="5994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9"/>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 matrix</a:t>
            </a:r>
            <a:endParaRPr/>
          </a:p>
        </p:txBody>
      </p:sp>
      <p:sp>
        <p:nvSpPr>
          <p:cNvPr id="616" name="Google Shape;616;p59"/>
          <p:cNvSpPr txBox="1"/>
          <p:nvPr>
            <p:ph idx="1" type="body"/>
          </p:nvPr>
        </p:nvSpPr>
        <p:spPr>
          <a:xfrm>
            <a:off x="4259600" y="1000625"/>
            <a:ext cx="4114800" cy="16485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Values are activities of ICs</a:t>
            </a:r>
            <a:endParaRPr/>
          </a:p>
          <a:p>
            <a:pPr indent="-342900" lvl="0" marL="457200" rtl="0" algn="l">
              <a:spcBef>
                <a:spcPts val="0"/>
              </a:spcBef>
              <a:spcAft>
                <a:spcPts val="0"/>
              </a:spcAft>
              <a:buSzPts val="1800"/>
              <a:buChar char="➢"/>
            </a:pPr>
            <a:r>
              <a:rPr lang="en"/>
              <a:t>WT glucose M9 media = 0</a:t>
            </a:r>
            <a:endParaRPr/>
          </a:p>
          <a:p>
            <a:pPr indent="-342900" lvl="0" marL="457200" rtl="0" algn="l">
              <a:spcBef>
                <a:spcPts val="0"/>
              </a:spcBef>
              <a:spcAft>
                <a:spcPts val="0"/>
              </a:spcAft>
              <a:buSzPts val="1800"/>
              <a:buChar char="➢"/>
            </a:pPr>
            <a:r>
              <a:rPr lang="en"/>
              <a:t>Variance can change</a:t>
            </a:r>
            <a:endParaRPr/>
          </a:p>
          <a:p>
            <a:pPr indent="-342900" lvl="0" marL="457200" rtl="0" algn="l">
              <a:spcBef>
                <a:spcPts val="0"/>
              </a:spcBef>
              <a:spcAft>
                <a:spcPts val="0"/>
              </a:spcAft>
              <a:buSzPts val="1800"/>
              <a:buChar char="➢"/>
            </a:pPr>
            <a:r>
              <a:rPr lang="en"/>
              <a:t>Not independent, or even decorrelated</a:t>
            </a:r>
            <a:endParaRPr/>
          </a:p>
        </p:txBody>
      </p:sp>
      <p:sp>
        <p:nvSpPr>
          <p:cNvPr id="617" name="Google Shape;617;p59"/>
          <p:cNvSpPr txBox="1"/>
          <p:nvPr/>
        </p:nvSpPr>
        <p:spPr>
          <a:xfrm>
            <a:off x="1264725" y="802600"/>
            <a:ext cx="16749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~250 Samples</a:t>
            </a:r>
            <a:endParaRPr/>
          </a:p>
        </p:txBody>
      </p:sp>
      <p:sp>
        <p:nvSpPr>
          <p:cNvPr id="618" name="Google Shape;618;p59"/>
          <p:cNvSpPr txBox="1"/>
          <p:nvPr/>
        </p:nvSpPr>
        <p:spPr>
          <a:xfrm rot="-5400000">
            <a:off x="319925" y="1648200"/>
            <a:ext cx="15279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71 Independent</a:t>
            </a:r>
            <a:endParaRPr/>
          </a:p>
          <a:p>
            <a:pPr indent="0" lvl="0" marL="0" rtl="0" algn="ctr">
              <a:spcBef>
                <a:spcPts val="0"/>
              </a:spcBef>
              <a:spcAft>
                <a:spcPts val="0"/>
              </a:spcAft>
              <a:buNone/>
            </a:pPr>
            <a:r>
              <a:rPr lang="en"/>
              <a:t>Components</a:t>
            </a:r>
            <a:endParaRPr/>
          </a:p>
        </p:txBody>
      </p:sp>
      <p:sp>
        <p:nvSpPr>
          <p:cNvPr id="619" name="Google Shape;619;p59"/>
          <p:cNvSpPr/>
          <p:nvPr/>
        </p:nvSpPr>
        <p:spPr>
          <a:xfrm>
            <a:off x="1417135" y="1197343"/>
            <a:ext cx="1386265" cy="1386257"/>
          </a:xfrm>
          <a:prstGeom prst="flowChartInternalStorage">
            <a:avLst/>
          </a:prstGeom>
          <a:gradFill>
            <a:gsLst>
              <a:gs pos="0">
                <a:srgbClr val="FDECDB"/>
              </a:gs>
              <a:gs pos="100000">
                <a:srgbClr val="F0A963"/>
              </a:gs>
            </a:gsLst>
            <a:path path="circle">
              <a:fillToRect b="50%" l="50%" r="50%" t="50%"/>
            </a:path>
            <a:tileRect/>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t>A</a:t>
            </a:r>
            <a:endParaRPr b="1" sz="6000"/>
          </a:p>
        </p:txBody>
      </p:sp>
      <p:pic>
        <p:nvPicPr>
          <p:cNvPr id="620" name="Google Shape;620;p59"/>
          <p:cNvPicPr preferRelativeResize="0"/>
          <p:nvPr/>
        </p:nvPicPr>
        <p:blipFill>
          <a:blip r:embed="rId3">
            <a:alphaModFix/>
          </a:blip>
          <a:stretch>
            <a:fillRect/>
          </a:stretch>
        </p:blipFill>
        <p:spPr>
          <a:xfrm>
            <a:off x="26175" y="2827975"/>
            <a:ext cx="8839198" cy="20485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0"/>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Properties of I-modulons</a:t>
            </a:r>
            <a:endParaRPr/>
          </a:p>
        </p:txBody>
      </p:sp>
      <p:pic>
        <p:nvPicPr>
          <p:cNvPr id="626" name="Google Shape;626;p60"/>
          <p:cNvPicPr preferRelativeResize="0"/>
          <p:nvPr/>
        </p:nvPicPr>
        <p:blipFill rotWithShape="1">
          <a:blip r:embed="rId3">
            <a:alphaModFix/>
          </a:blip>
          <a:srcRect b="33415" l="0" r="55371" t="33607"/>
          <a:stretch/>
        </p:blipFill>
        <p:spPr>
          <a:xfrm>
            <a:off x="4736450" y="857400"/>
            <a:ext cx="2878043" cy="2135475"/>
          </a:xfrm>
          <a:prstGeom prst="rect">
            <a:avLst/>
          </a:prstGeom>
          <a:noFill/>
          <a:ln>
            <a:noFill/>
          </a:ln>
        </p:spPr>
      </p:pic>
      <p:pic>
        <p:nvPicPr>
          <p:cNvPr id="627" name="Google Shape;627;p60"/>
          <p:cNvPicPr preferRelativeResize="0"/>
          <p:nvPr/>
        </p:nvPicPr>
        <p:blipFill rotWithShape="1">
          <a:blip r:embed="rId3">
            <a:alphaModFix/>
          </a:blip>
          <a:srcRect b="0" l="54164" r="0" t="67022"/>
          <a:stretch/>
        </p:blipFill>
        <p:spPr>
          <a:xfrm>
            <a:off x="457200" y="857400"/>
            <a:ext cx="2955850" cy="2135475"/>
          </a:xfrm>
          <a:prstGeom prst="rect">
            <a:avLst/>
          </a:prstGeom>
          <a:noFill/>
          <a:ln>
            <a:noFill/>
          </a:ln>
        </p:spPr>
      </p:pic>
      <p:grpSp>
        <p:nvGrpSpPr>
          <p:cNvPr id="628" name="Google Shape;628;p60"/>
          <p:cNvGrpSpPr/>
          <p:nvPr/>
        </p:nvGrpSpPr>
        <p:grpSpPr>
          <a:xfrm>
            <a:off x="4708850" y="2992875"/>
            <a:ext cx="3003693" cy="2135475"/>
            <a:chOff x="4708850" y="2992875"/>
            <a:chExt cx="3003693" cy="2135475"/>
          </a:xfrm>
        </p:grpSpPr>
        <p:pic>
          <p:nvPicPr>
            <p:cNvPr id="629" name="Google Shape;629;p60"/>
            <p:cNvPicPr preferRelativeResize="0"/>
            <p:nvPr/>
          </p:nvPicPr>
          <p:blipFill rotWithShape="1">
            <a:blip r:embed="rId3">
              <a:alphaModFix/>
            </a:blip>
            <a:srcRect b="0" l="0" r="55371" t="67022"/>
            <a:stretch/>
          </p:blipFill>
          <p:spPr>
            <a:xfrm>
              <a:off x="4834500" y="2992875"/>
              <a:ext cx="2878043" cy="2135475"/>
            </a:xfrm>
            <a:prstGeom prst="rect">
              <a:avLst/>
            </a:prstGeom>
            <a:noFill/>
            <a:ln>
              <a:noFill/>
            </a:ln>
          </p:spPr>
        </p:pic>
        <p:sp>
          <p:nvSpPr>
            <p:cNvPr id="630" name="Google Shape;630;p60"/>
            <p:cNvSpPr/>
            <p:nvPr/>
          </p:nvSpPr>
          <p:spPr>
            <a:xfrm>
              <a:off x="4708850" y="3060750"/>
              <a:ext cx="289800" cy="16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1" name="Google Shape;631;p60"/>
          <p:cNvPicPr preferRelativeResize="0"/>
          <p:nvPr/>
        </p:nvPicPr>
        <p:blipFill>
          <a:blip r:embed="rId4">
            <a:alphaModFix/>
          </a:blip>
          <a:stretch>
            <a:fillRect/>
          </a:stretch>
        </p:blipFill>
        <p:spPr>
          <a:xfrm>
            <a:off x="457199" y="2984546"/>
            <a:ext cx="2745500" cy="19989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1"/>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Matrix Analysis: Activating Conditions</a:t>
            </a:r>
            <a:endParaRPr/>
          </a:p>
        </p:txBody>
      </p:sp>
      <p:sp>
        <p:nvSpPr>
          <p:cNvPr id="637" name="Google Shape;637;p61"/>
          <p:cNvSpPr txBox="1"/>
          <p:nvPr>
            <p:ph idx="1" type="body"/>
          </p:nvPr>
        </p:nvSpPr>
        <p:spPr>
          <a:xfrm>
            <a:off x="311700" y="1152475"/>
            <a:ext cx="5172300" cy="34164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Going through the conditions that change an iModulon’s activity gives many insights</a:t>
            </a:r>
            <a:endParaRPr/>
          </a:p>
          <a:p>
            <a:pPr indent="0" lvl="0" marL="0" rtl="0" algn="l">
              <a:spcBef>
                <a:spcPts val="480"/>
              </a:spcBef>
              <a:spcAft>
                <a:spcPts val="0"/>
              </a:spcAft>
              <a:buNone/>
            </a:pPr>
            <a:r>
              <a:rPr lang="en"/>
              <a:t>Examples (</a:t>
            </a:r>
            <a:r>
              <a:rPr i="1" lang="en"/>
              <a:t>B. subtilis</a:t>
            </a:r>
            <a:r>
              <a:rPr lang="en"/>
              <a:t>):</a:t>
            </a:r>
            <a:endParaRPr/>
          </a:p>
          <a:p>
            <a:pPr indent="-342900" lvl="0" marL="457200" rtl="0" algn="l">
              <a:spcBef>
                <a:spcPts val="480"/>
              </a:spcBef>
              <a:spcAft>
                <a:spcPts val="0"/>
              </a:spcAft>
              <a:buSzPts val="1800"/>
              <a:buChar char="➢"/>
            </a:pPr>
            <a:r>
              <a:rPr lang="en"/>
              <a:t>FadR: fatty acid utilization</a:t>
            </a:r>
            <a:endParaRPr/>
          </a:p>
          <a:p>
            <a:pPr indent="-330200" lvl="1" marL="914400" rtl="0" algn="l">
              <a:spcBef>
                <a:spcPts val="0"/>
              </a:spcBef>
              <a:spcAft>
                <a:spcPts val="0"/>
              </a:spcAft>
              <a:buSzPts val="1600"/>
              <a:buChar char="○"/>
            </a:pPr>
            <a:r>
              <a:rPr lang="en"/>
              <a:t>Increases when </a:t>
            </a:r>
            <a:r>
              <a:rPr i="1" lang="en"/>
              <a:t>Bacillus</a:t>
            </a:r>
            <a:r>
              <a:rPr lang="en"/>
              <a:t> is starved of glucose (as expected)</a:t>
            </a:r>
            <a:endParaRPr/>
          </a:p>
          <a:p>
            <a:pPr indent="-342900" lvl="0" marL="457200" rtl="0" algn="l">
              <a:spcBef>
                <a:spcPts val="0"/>
              </a:spcBef>
              <a:spcAft>
                <a:spcPts val="0"/>
              </a:spcAft>
              <a:buSzPts val="1800"/>
              <a:buChar char="➢"/>
            </a:pPr>
            <a:r>
              <a:rPr lang="en"/>
              <a:t>LexA: DNA damage</a:t>
            </a:r>
            <a:endParaRPr/>
          </a:p>
          <a:p>
            <a:pPr indent="-330200" lvl="1" marL="914400" rtl="0" algn="l">
              <a:spcBef>
                <a:spcPts val="0"/>
              </a:spcBef>
              <a:spcAft>
                <a:spcPts val="0"/>
              </a:spcAft>
              <a:buSzPts val="1600"/>
              <a:buChar char="○"/>
            </a:pPr>
            <a:r>
              <a:rPr lang="en"/>
              <a:t>Increases when DNA is damaged (as expected)</a:t>
            </a:r>
            <a:endParaRPr/>
          </a:p>
          <a:p>
            <a:pPr indent="-330200" lvl="1" marL="914400" rtl="0" algn="l">
              <a:spcBef>
                <a:spcPts val="0"/>
              </a:spcBef>
              <a:spcAft>
                <a:spcPts val="0"/>
              </a:spcAft>
              <a:buSzPts val="1600"/>
              <a:buChar char="○"/>
            </a:pPr>
            <a:r>
              <a:rPr lang="en"/>
              <a:t>Also may lead to swarming (surprising)</a:t>
            </a:r>
            <a:endParaRPr/>
          </a:p>
          <a:p>
            <a:pPr indent="-317500" lvl="2" marL="1371600" rtl="0" algn="l">
              <a:spcBef>
                <a:spcPts val="0"/>
              </a:spcBef>
              <a:spcAft>
                <a:spcPts val="0"/>
              </a:spcAft>
              <a:buSzPts val="1400"/>
              <a:buChar char="■"/>
            </a:pPr>
            <a:r>
              <a:rPr lang="en"/>
              <a:t>Evidence of this found in a later study</a:t>
            </a:r>
            <a:endParaRPr/>
          </a:p>
        </p:txBody>
      </p:sp>
      <p:pic>
        <p:nvPicPr>
          <p:cNvPr id="638" name="Google Shape;638;p61"/>
          <p:cNvPicPr preferRelativeResize="0"/>
          <p:nvPr/>
        </p:nvPicPr>
        <p:blipFill rotWithShape="1">
          <a:blip r:embed="rId3">
            <a:alphaModFix/>
          </a:blip>
          <a:srcRect b="0" l="48931" r="10755" t="73303"/>
          <a:stretch/>
        </p:blipFill>
        <p:spPr>
          <a:xfrm>
            <a:off x="5484000" y="1152475"/>
            <a:ext cx="3165176" cy="1566993"/>
          </a:xfrm>
          <a:prstGeom prst="rect">
            <a:avLst/>
          </a:prstGeom>
          <a:noFill/>
          <a:ln>
            <a:noFill/>
          </a:ln>
        </p:spPr>
      </p:pic>
      <p:pic>
        <p:nvPicPr>
          <p:cNvPr id="639" name="Google Shape;639;p61"/>
          <p:cNvPicPr preferRelativeResize="0"/>
          <p:nvPr/>
        </p:nvPicPr>
        <p:blipFill rotWithShape="1">
          <a:blip r:embed="rId4">
            <a:alphaModFix/>
          </a:blip>
          <a:srcRect b="67801" l="52417" r="0" t="0"/>
          <a:stretch/>
        </p:blipFill>
        <p:spPr>
          <a:xfrm>
            <a:off x="6174064" y="2810400"/>
            <a:ext cx="1785050" cy="2163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2"/>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Matrix Analysis: DiMAs</a:t>
            </a:r>
            <a:endParaRPr/>
          </a:p>
        </p:txBody>
      </p:sp>
      <p:sp>
        <p:nvSpPr>
          <p:cNvPr id="645" name="Google Shape;645;p62"/>
          <p:cNvSpPr txBox="1"/>
          <p:nvPr>
            <p:ph idx="1" type="body"/>
          </p:nvPr>
        </p:nvSpPr>
        <p:spPr>
          <a:xfrm>
            <a:off x="311700" y="1152475"/>
            <a:ext cx="7960200" cy="34164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
              <a:t>D</a:t>
            </a:r>
            <a:r>
              <a:rPr lang="en"/>
              <a:t>ifferential </a:t>
            </a:r>
            <a:r>
              <a:rPr b="1" lang="en"/>
              <a:t>iM</a:t>
            </a:r>
            <a:r>
              <a:rPr lang="en"/>
              <a:t>odulon </a:t>
            </a:r>
            <a:r>
              <a:rPr b="1" lang="en"/>
              <a:t>A</a:t>
            </a:r>
            <a:r>
              <a:rPr lang="en"/>
              <a:t>ctivities</a:t>
            </a:r>
            <a:endParaRPr/>
          </a:p>
          <a:p>
            <a:pPr indent="-342900" lvl="0" marL="457200" rtl="0" algn="l">
              <a:spcBef>
                <a:spcPts val="480"/>
              </a:spcBef>
              <a:spcAft>
                <a:spcPts val="0"/>
              </a:spcAft>
              <a:buSzPts val="1800"/>
              <a:buChar char="➢"/>
            </a:pPr>
            <a:r>
              <a:rPr lang="en"/>
              <a:t>Compare two conditions, highlight significant iModulon changes</a:t>
            </a:r>
            <a:endParaRPr/>
          </a:p>
          <a:p>
            <a:pPr indent="-342900" lvl="0" marL="457200" rtl="0" algn="l">
              <a:spcBef>
                <a:spcPts val="0"/>
              </a:spcBef>
              <a:spcAft>
                <a:spcPts val="0"/>
              </a:spcAft>
              <a:buSzPts val="1800"/>
              <a:buChar char="➢"/>
            </a:pPr>
            <a:r>
              <a:rPr lang="en"/>
              <a:t>Much simpler than comparing thousands of genes</a:t>
            </a:r>
            <a:endParaRPr/>
          </a:p>
          <a:p>
            <a:pPr indent="-342900" lvl="0" marL="457200" rtl="0" algn="l">
              <a:spcBef>
                <a:spcPts val="0"/>
              </a:spcBef>
              <a:spcAft>
                <a:spcPts val="0"/>
              </a:spcAft>
              <a:buSzPts val="1800"/>
              <a:buChar char="➢"/>
            </a:pPr>
            <a:r>
              <a:rPr lang="en"/>
              <a:t>Below: </a:t>
            </a:r>
            <a:r>
              <a:rPr i="1" lang="en"/>
              <a:t>tuberculosis</a:t>
            </a:r>
            <a:r>
              <a:rPr lang="en"/>
              <a:t> activates virulence (DevR) when oxygen is gone, cell wall synthesis when it comes back</a:t>
            </a:r>
            <a:endParaRPr/>
          </a:p>
        </p:txBody>
      </p:sp>
      <p:pic>
        <p:nvPicPr>
          <p:cNvPr id="646" name="Google Shape;646;p62"/>
          <p:cNvPicPr preferRelativeResize="0"/>
          <p:nvPr/>
        </p:nvPicPr>
        <p:blipFill rotWithShape="1">
          <a:blip r:embed="rId3">
            <a:alphaModFix/>
          </a:blip>
          <a:srcRect b="0" l="0" r="0" t="71411"/>
          <a:stretch/>
        </p:blipFill>
        <p:spPr>
          <a:xfrm>
            <a:off x="1560800" y="2965400"/>
            <a:ext cx="5669224" cy="2101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3"/>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a:t>
            </a:r>
            <a:r>
              <a:rPr lang="en"/>
              <a:t>odulons can detect more than DEGs</a:t>
            </a:r>
            <a:endParaRPr/>
          </a:p>
        </p:txBody>
      </p:sp>
      <p:pic>
        <p:nvPicPr>
          <p:cNvPr id="652" name="Google Shape;652;p63"/>
          <p:cNvPicPr preferRelativeResize="0"/>
          <p:nvPr/>
        </p:nvPicPr>
        <p:blipFill rotWithShape="1">
          <a:blip r:embed="rId3">
            <a:alphaModFix/>
          </a:blip>
          <a:srcRect b="0" l="0" r="40631" t="0"/>
          <a:stretch/>
        </p:blipFill>
        <p:spPr>
          <a:xfrm>
            <a:off x="180700" y="1144650"/>
            <a:ext cx="3456565" cy="3430425"/>
          </a:xfrm>
          <a:prstGeom prst="rect">
            <a:avLst/>
          </a:prstGeom>
          <a:noFill/>
          <a:ln>
            <a:noFill/>
          </a:ln>
        </p:spPr>
      </p:pic>
      <p:pic>
        <p:nvPicPr>
          <p:cNvPr id="653" name="Google Shape;653;p63"/>
          <p:cNvPicPr preferRelativeResize="0"/>
          <p:nvPr/>
        </p:nvPicPr>
        <p:blipFill rotWithShape="1">
          <a:blip r:embed="rId3">
            <a:alphaModFix/>
          </a:blip>
          <a:srcRect b="60992" l="59375" r="1332" t="12693"/>
          <a:stretch/>
        </p:blipFill>
        <p:spPr>
          <a:xfrm>
            <a:off x="1814425" y="1345133"/>
            <a:ext cx="1723025" cy="679843"/>
          </a:xfrm>
          <a:prstGeom prst="rect">
            <a:avLst/>
          </a:prstGeom>
          <a:noFill/>
          <a:ln>
            <a:noFill/>
          </a:ln>
        </p:spPr>
      </p:pic>
      <p:cxnSp>
        <p:nvCxnSpPr>
          <p:cNvPr id="654" name="Google Shape;654;p63"/>
          <p:cNvCxnSpPr/>
          <p:nvPr/>
        </p:nvCxnSpPr>
        <p:spPr>
          <a:xfrm rot="10800000">
            <a:off x="1530075" y="2083750"/>
            <a:ext cx="393300" cy="87300"/>
          </a:xfrm>
          <a:prstGeom prst="straightConnector1">
            <a:avLst/>
          </a:prstGeom>
          <a:noFill/>
          <a:ln cap="flat" cmpd="sng" w="38100">
            <a:solidFill>
              <a:srgbClr val="000000"/>
            </a:solidFill>
            <a:prstDash val="solid"/>
            <a:round/>
            <a:headEnd len="med" w="med" type="none"/>
            <a:tailEnd len="med" w="med" type="stealth"/>
          </a:ln>
        </p:spPr>
      </p:cxnSp>
      <p:pic>
        <p:nvPicPr>
          <p:cNvPr id="655" name="Google Shape;655;p63"/>
          <p:cNvPicPr preferRelativeResize="0"/>
          <p:nvPr/>
        </p:nvPicPr>
        <p:blipFill>
          <a:blip r:embed="rId4">
            <a:alphaModFix/>
          </a:blip>
          <a:stretch>
            <a:fillRect/>
          </a:stretch>
        </p:blipFill>
        <p:spPr>
          <a:xfrm>
            <a:off x="3804224" y="1228400"/>
            <a:ext cx="3674850" cy="3579975"/>
          </a:xfrm>
          <a:prstGeom prst="rect">
            <a:avLst/>
          </a:prstGeom>
          <a:noFill/>
          <a:ln>
            <a:noFill/>
          </a:ln>
        </p:spPr>
      </p:pic>
      <p:sp>
        <p:nvSpPr>
          <p:cNvPr id="656" name="Google Shape;656;p63"/>
          <p:cNvSpPr txBox="1"/>
          <p:nvPr/>
        </p:nvSpPr>
        <p:spPr>
          <a:xfrm>
            <a:off x="7362525" y="2171100"/>
            <a:ext cx="1722900" cy="8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Traditional analysis only identifies </a:t>
            </a:r>
            <a:r>
              <a:rPr b="1" lang="en"/>
              <a:t>13</a:t>
            </a:r>
            <a:r>
              <a:rPr lang="en"/>
              <a:t> DEGs</a:t>
            </a:r>
            <a:endParaRPr/>
          </a:p>
        </p:txBody>
      </p:sp>
      <p:cxnSp>
        <p:nvCxnSpPr>
          <p:cNvPr id="657" name="Google Shape;657;p63"/>
          <p:cNvCxnSpPr>
            <a:stCxn id="658" idx="1"/>
          </p:cNvCxnSpPr>
          <p:nvPr/>
        </p:nvCxnSpPr>
        <p:spPr>
          <a:xfrm rot="10800000">
            <a:off x="5624175" y="3322075"/>
            <a:ext cx="1776600" cy="604800"/>
          </a:xfrm>
          <a:prstGeom prst="straightConnector1">
            <a:avLst/>
          </a:prstGeom>
          <a:noFill/>
          <a:ln cap="flat" cmpd="sng" w="28575">
            <a:solidFill>
              <a:srgbClr val="660000"/>
            </a:solidFill>
            <a:prstDash val="solid"/>
            <a:round/>
            <a:headEnd len="med" w="med" type="none"/>
            <a:tailEnd len="med" w="med" type="triangle"/>
          </a:ln>
        </p:spPr>
      </p:cxnSp>
      <p:sp>
        <p:nvSpPr>
          <p:cNvPr id="658" name="Google Shape;658;p63"/>
          <p:cNvSpPr txBox="1"/>
          <p:nvPr/>
        </p:nvSpPr>
        <p:spPr>
          <a:xfrm>
            <a:off x="7400775" y="3686425"/>
            <a:ext cx="16464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Genes in RpoS I-modulon</a:t>
            </a:r>
            <a:endParaRPr>
              <a:solidFill>
                <a:srgbClr val="CC0000"/>
              </a:solidFill>
            </a:endParaRPr>
          </a:p>
        </p:txBody>
      </p:sp>
      <p:grpSp>
        <p:nvGrpSpPr>
          <p:cNvPr id="659" name="Google Shape;659;p63"/>
          <p:cNvGrpSpPr/>
          <p:nvPr/>
        </p:nvGrpSpPr>
        <p:grpSpPr>
          <a:xfrm>
            <a:off x="12" y="4750737"/>
            <a:ext cx="9143970" cy="392763"/>
            <a:chOff x="12" y="4750737"/>
            <a:chExt cx="9143970" cy="392763"/>
          </a:xfrm>
        </p:grpSpPr>
        <p:sp>
          <p:nvSpPr>
            <p:cNvPr id="660" name="Google Shape;660;p63"/>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3"/>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662" name="Google Shape;662;p63"/>
            <p:cNvPicPr preferRelativeResize="0"/>
            <p:nvPr/>
          </p:nvPicPr>
          <p:blipFill rotWithShape="1">
            <a:blip r:embed="rId5">
              <a:alphaModFix/>
            </a:blip>
            <a:srcRect b="0" l="0" r="0" t="0"/>
            <a:stretch/>
          </p:blipFill>
          <p:spPr>
            <a:xfrm>
              <a:off x="63062" y="4823443"/>
              <a:ext cx="1605300" cy="315600"/>
            </a:xfrm>
            <a:prstGeom prst="rect">
              <a:avLst/>
            </a:prstGeom>
            <a:noFill/>
            <a:ln>
              <a:noFill/>
            </a:ln>
          </p:spPr>
        </p:pic>
        <p:pic>
          <p:nvPicPr>
            <p:cNvPr descr="UC San Diego logo" id="663" name="Google Shape;663;p63"/>
            <p:cNvPicPr preferRelativeResize="0"/>
            <p:nvPr/>
          </p:nvPicPr>
          <p:blipFill rotWithShape="1">
            <a:blip r:embed="rId6">
              <a:alphaModFix/>
            </a:blip>
            <a:srcRect b="0" l="0" r="0" t="0"/>
            <a:stretch/>
          </p:blipFill>
          <p:spPr>
            <a:xfrm>
              <a:off x="7815811" y="4867889"/>
              <a:ext cx="1261500" cy="23970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4"/>
          <p:cNvSpPr txBox="1"/>
          <p:nvPr>
            <p:ph type="title"/>
          </p:nvPr>
        </p:nvSpPr>
        <p:spPr>
          <a:xfrm>
            <a:off x="325450" y="311300"/>
            <a:ext cx="8414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Correlations in A reflect fundamental biology</a:t>
            </a:r>
            <a:endParaRPr/>
          </a:p>
        </p:txBody>
      </p:sp>
      <p:pic>
        <p:nvPicPr>
          <p:cNvPr id="669" name="Google Shape;669;p64"/>
          <p:cNvPicPr preferRelativeResize="0"/>
          <p:nvPr/>
        </p:nvPicPr>
        <p:blipFill rotWithShape="1">
          <a:blip r:embed="rId3">
            <a:alphaModFix/>
          </a:blip>
          <a:srcRect b="0" l="0" r="0" t="48815"/>
          <a:stretch/>
        </p:blipFill>
        <p:spPr>
          <a:xfrm>
            <a:off x="206700" y="2530209"/>
            <a:ext cx="5596575" cy="2221941"/>
          </a:xfrm>
          <a:prstGeom prst="rect">
            <a:avLst/>
          </a:prstGeom>
          <a:noFill/>
          <a:ln>
            <a:noFill/>
          </a:ln>
        </p:spPr>
      </p:pic>
      <p:pic>
        <p:nvPicPr>
          <p:cNvPr id="670" name="Google Shape;670;p64"/>
          <p:cNvPicPr preferRelativeResize="0"/>
          <p:nvPr/>
        </p:nvPicPr>
        <p:blipFill rotWithShape="1">
          <a:blip r:embed="rId4">
            <a:alphaModFix/>
          </a:blip>
          <a:srcRect b="0" l="38811" r="0" t="0"/>
          <a:stretch/>
        </p:blipFill>
        <p:spPr>
          <a:xfrm>
            <a:off x="5870100" y="2634100"/>
            <a:ext cx="3063899" cy="2014150"/>
          </a:xfrm>
          <a:prstGeom prst="rect">
            <a:avLst/>
          </a:prstGeom>
          <a:noFill/>
          <a:ln>
            <a:noFill/>
          </a:ln>
        </p:spPr>
      </p:pic>
      <p:sp>
        <p:nvSpPr>
          <p:cNvPr id="671" name="Google Shape;671;p64"/>
          <p:cNvSpPr txBox="1"/>
          <p:nvPr>
            <p:ph idx="4294967295" type="body"/>
          </p:nvPr>
        </p:nvSpPr>
        <p:spPr>
          <a:xfrm>
            <a:off x="263975" y="1546275"/>
            <a:ext cx="8781600" cy="61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Catabolite repression (CRP), Respiration (ArcA and FNR), Iron metabolism (FUR)</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5"/>
          <p:cNvSpPr txBox="1"/>
          <p:nvPr>
            <p:ph type="title"/>
          </p:nvPr>
        </p:nvSpPr>
        <p:spPr>
          <a:xfrm>
            <a:off x="457200" y="0"/>
            <a:ext cx="43749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iModulon Clusters</a:t>
            </a:r>
            <a:endParaRPr/>
          </a:p>
        </p:txBody>
      </p:sp>
      <p:sp>
        <p:nvSpPr>
          <p:cNvPr id="677" name="Google Shape;677;p65"/>
          <p:cNvSpPr txBox="1"/>
          <p:nvPr>
            <p:ph idx="1" type="body"/>
          </p:nvPr>
        </p:nvSpPr>
        <p:spPr>
          <a:xfrm>
            <a:off x="304625" y="727975"/>
            <a:ext cx="4790400" cy="34164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b="1" lang="en"/>
              <a:t>Stimulon:</a:t>
            </a:r>
            <a:r>
              <a:rPr lang="en"/>
              <a:t> genes that respond to a stimulus, which may combine regulons</a:t>
            </a:r>
            <a:endParaRPr/>
          </a:p>
          <a:p>
            <a:pPr indent="-342900" lvl="0" marL="457200" rtl="0" algn="l">
              <a:spcBef>
                <a:spcPts val="0"/>
              </a:spcBef>
              <a:spcAft>
                <a:spcPts val="0"/>
              </a:spcAft>
              <a:buSzPts val="1800"/>
              <a:buChar char="➢"/>
            </a:pPr>
            <a:r>
              <a:rPr lang="en"/>
              <a:t>Real TRNs have a hierarchical structure</a:t>
            </a:r>
            <a:endParaRPr/>
          </a:p>
          <a:p>
            <a:pPr indent="-342900" lvl="0" marL="457200" rtl="0" algn="l">
              <a:spcBef>
                <a:spcPts val="0"/>
              </a:spcBef>
              <a:spcAft>
                <a:spcPts val="0"/>
              </a:spcAft>
              <a:buSzPts val="1800"/>
              <a:buChar char="➢"/>
            </a:pPr>
            <a:r>
              <a:rPr lang="en"/>
              <a:t>Hierarchically cluster iModulon activities</a:t>
            </a:r>
            <a:endParaRPr/>
          </a:p>
          <a:p>
            <a:pPr indent="-330200" lvl="1" marL="914400" rtl="0" algn="l">
              <a:spcBef>
                <a:spcPts val="0"/>
              </a:spcBef>
              <a:spcAft>
                <a:spcPts val="0"/>
              </a:spcAft>
              <a:buSzPts val="1600"/>
              <a:buChar char="○"/>
            </a:pPr>
            <a:r>
              <a:rPr lang="en"/>
              <a:t>Obtain groups of iMs frequently co-expressed</a:t>
            </a:r>
            <a:endParaRPr/>
          </a:p>
          <a:p>
            <a:pPr indent="-330200" lvl="1" marL="914400" rtl="0" algn="l">
              <a:spcBef>
                <a:spcPts val="0"/>
              </a:spcBef>
              <a:spcAft>
                <a:spcPts val="0"/>
              </a:spcAft>
              <a:buSzPts val="1600"/>
              <a:buChar char="○"/>
            </a:pPr>
            <a:r>
              <a:rPr lang="en"/>
              <a:t>Further dimension reduction</a:t>
            </a:r>
            <a:endParaRPr/>
          </a:p>
          <a:p>
            <a:pPr indent="-330200" lvl="1" marL="914400" rtl="0" algn="l">
              <a:spcBef>
                <a:spcPts val="0"/>
              </a:spcBef>
              <a:spcAft>
                <a:spcPts val="0"/>
              </a:spcAft>
              <a:buSzPts val="1600"/>
              <a:buChar char="○"/>
            </a:pPr>
            <a:r>
              <a:rPr lang="en"/>
              <a:t>Identify TRN hierarchies </a:t>
            </a:r>
            <a:endParaRPr/>
          </a:p>
        </p:txBody>
      </p:sp>
      <p:pic>
        <p:nvPicPr>
          <p:cNvPr id="678" name="Google Shape;678;p65"/>
          <p:cNvPicPr preferRelativeResize="0"/>
          <p:nvPr/>
        </p:nvPicPr>
        <p:blipFill rotWithShape="1">
          <a:blip r:embed="rId3">
            <a:alphaModFix/>
          </a:blip>
          <a:srcRect b="49272" l="4516" r="0" t="0"/>
          <a:stretch/>
        </p:blipFill>
        <p:spPr>
          <a:xfrm>
            <a:off x="5039800" y="3290276"/>
            <a:ext cx="3733149" cy="1293899"/>
          </a:xfrm>
          <a:prstGeom prst="rect">
            <a:avLst/>
          </a:prstGeom>
          <a:noFill/>
          <a:ln>
            <a:noFill/>
          </a:ln>
        </p:spPr>
      </p:pic>
      <p:pic>
        <p:nvPicPr>
          <p:cNvPr id="679" name="Google Shape;679;p65"/>
          <p:cNvPicPr preferRelativeResize="0"/>
          <p:nvPr/>
        </p:nvPicPr>
        <p:blipFill>
          <a:blip r:embed="rId4">
            <a:alphaModFix/>
          </a:blip>
          <a:stretch>
            <a:fillRect/>
          </a:stretch>
        </p:blipFill>
        <p:spPr>
          <a:xfrm>
            <a:off x="5228654" y="0"/>
            <a:ext cx="3355441" cy="3309037"/>
          </a:xfrm>
          <a:prstGeom prst="rect">
            <a:avLst/>
          </a:prstGeom>
          <a:noFill/>
          <a:ln>
            <a:noFill/>
          </a:ln>
        </p:spPr>
      </p:pic>
      <p:pic>
        <p:nvPicPr>
          <p:cNvPr id="680" name="Google Shape;680;p65"/>
          <p:cNvPicPr preferRelativeResize="0"/>
          <p:nvPr/>
        </p:nvPicPr>
        <p:blipFill rotWithShape="1">
          <a:blip r:embed="rId5">
            <a:alphaModFix/>
          </a:blip>
          <a:srcRect b="48193" l="27932" r="44011" t="27261"/>
          <a:stretch/>
        </p:blipFill>
        <p:spPr>
          <a:xfrm>
            <a:off x="1664050" y="3184525"/>
            <a:ext cx="2140725" cy="172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275925" y="0"/>
            <a:ext cx="85818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Inferring the structure and activity of the TRN</a:t>
            </a:r>
            <a:endParaRPr/>
          </a:p>
        </p:txBody>
      </p:sp>
      <p:sp>
        <p:nvSpPr>
          <p:cNvPr id="104" name="Google Shape;104;p21"/>
          <p:cNvSpPr txBox="1"/>
          <p:nvPr>
            <p:ph idx="1" type="body"/>
          </p:nvPr>
        </p:nvSpPr>
        <p:spPr>
          <a:xfrm>
            <a:off x="457200" y="791150"/>
            <a:ext cx="8229600" cy="11481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The activity of the TRN is a result of a combination of sensed signals from the environment</a:t>
            </a:r>
            <a:endParaRPr/>
          </a:p>
          <a:p>
            <a:pPr indent="-342900" lvl="0" marL="457200" rtl="0" algn="l">
              <a:spcBef>
                <a:spcPts val="0"/>
              </a:spcBef>
              <a:spcAft>
                <a:spcPts val="0"/>
              </a:spcAft>
              <a:buSzPts val="1800"/>
              <a:buChar char="-"/>
            </a:pPr>
            <a:r>
              <a:rPr lang="en"/>
              <a:t>Can we understand which signals the cell is receiving under a given condition?</a:t>
            </a:r>
            <a:endParaRPr/>
          </a:p>
        </p:txBody>
      </p:sp>
      <p:pic>
        <p:nvPicPr>
          <p:cNvPr id="105" name="Google Shape;105;p21"/>
          <p:cNvPicPr preferRelativeResize="0"/>
          <p:nvPr/>
        </p:nvPicPr>
        <p:blipFill rotWithShape="1">
          <a:blip r:embed="rId3">
            <a:alphaModFix/>
          </a:blip>
          <a:srcRect b="0" l="0" r="0" t="19048"/>
          <a:stretch/>
        </p:blipFill>
        <p:spPr>
          <a:xfrm>
            <a:off x="1134600" y="1705775"/>
            <a:ext cx="6580958" cy="2779526"/>
          </a:xfrm>
          <a:prstGeom prst="rect">
            <a:avLst/>
          </a:prstGeom>
          <a:noFill/>
          <a:ln>
            <a:noFill/>
          </a:ln>
        </p:spPr>
      </p:pic>
      <p:sp>
        <p:nvSpPr>
          <p:cNvPr id="106" name="Google Shape;106;p21"/>
          <p:cNvSpPr txBox="1"/>
          <p:nvPr/>
        </p:nvSpPr>
        <p:spPr>
          <a:xfrm>
            <a:off x="4043388" y="3414750"/>
            <a:ext cx="6360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6"/>
          <p:cNvSpPr txBox="1"/>
          <p:nvPr>
            <p:ph type="title"/>
          </p:nvPr>
        </p:nvSpPr>
        <p:spPr>
          <a:xfrm>
            <a:off x="428900" y="174752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More case studies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7"/>
          <p:cNvSpPr txBox="1"/>
          <p:nvPr>
            <p:ph type="title"/>
          </p:nvPr>
        </p:nvSpPr>
        <p:spPr>
          <a:xfrm>
            <a:off x="457200" y="3"/>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a:t>Measuring Cellular Stress: </a:t>
            </a:r>
            <a:endParaRPr b="0"/>
          </a:p>
          <a:p>
            <a:pPr indent="0" lvl="0" marL="0" rtl="0" algn="ctr">
              <a:lnSpc>
                <a:spcPct val="100000"/>
              </a:lnSpc>
              <a:spcBef>
                <a:spcPts val="0"/>
              </a:spcBef>
              <a:spcAft>
                <a:spcPts val="0"/>
              </a:spcAft>
              <a:buSzPts val="3000"/>
              <a:buNone/>
            </a:pPr>
            <a:r>
              <a:rPr b="0" lang="en" sz="2400"/>
              <a:t>through rpoS i-modulon activity level</a:t>
            </a:r>
            <a:endParaRPr b="0" sz="2400"/>
          </a:p>
        </p:txBody>
      </p:sp>
      <p:pic>
        <p:nvPicPr>
          <p:cNvPr id="691" name="Google Shape;691;p67"/>
          <p:cNvPicPr preferRelativeResize="0"/>
          <p:nvPr/>
        </p:nvPicPr>
        <p:blipFill rotWithShape="1">
          <a:blip r:embed="rId3">
            <a:alphaModFix/>
          </a:blip>
          <a:srcRect b="0" l="0" r="0" t="0"/>
          <a:stretch/>
        </p:blipFill>
        <p:spPr>
          <a:xfrm>
            <a:off x="997712" y="1052325"/>
            <a:ext cx="6903676" cy="3682475"/>
          </a:xfrm>
          <a:prstGeom prst="rect">
            <a:avLst/>
          </a:prstGeom>
          <a:noFill/>
          <a:ln>
            <a:noFill/>
          </a:ln>
        </p:spPr>
      </p:pic>
      <p:grpSp>
        <p:nvGrpSpPr>
          <p:cNvPr id="692" name="Google Shape;692;p67"/>
          <p:cNvGrpSpPr/>
          <p:nvPr/>
        </p:nvGrpSpPr>
        <p:grpSpPr>
          <a:xfrm>
            <a:off x="12" y="4750737"/>
            <a:ext cx="9143970" cy="392763"/>
            <a:chOff x="12" y="4750737"/>
            <a:chExt cx="9143970" cy="392763"/>
          </a:xfrm>
        </p:grpSpPr>
        <p:sp>
          <p:nvSpPr>
            <p:cNvPr id="693" name="Google Shape;693;p67"/>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7"/>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695" name="Google Shape;695;p67"/>
            <p:cNvPicPr preferRelativeResize="0"/>
            <p:nvPr/>
          </p:nvPicPr>
          <p:blipFill rotWithShape="1">
            <a:blip r:embed="rId4">
              <a:alphaModFix/>
            </a:blip>
            <a:srcRect b="0" l="0" r="0" t="0"/>
            <a:stretch/>
          </p:blipFill>
          <p:spPr>
            <a:xfrm>
              <a:off x="63062" y="4823443"/>
              <a:ext cx="1605300" cy="315600"/>
            </a:xfrm>
            <a:prstGeom prst="rect">
              <a:avLst/>
            </a:prstGeom>
            <a:noFill/>
            <a:ln>
              <a:noFill/>
            </a:ln>
          </p:spPr>
        </p:pic>
        <p:pic>
          <p:nvPicPr>
            <p:cNvPr descr="UC San Diego logo" id="696" name="Google Shape;696;p67"/>
            <p:cNvPicPr preferRelativeResize="0"/>
            <p:nvPr/>
          </p:nvPicPr>
          <p:blipFill rotWithShape="1">
            <a:blip r:embed="rId5">
              <a:alphaModFix/>
            </a:blip>
            <a:srcRect b="0" l="0" r="0" t="0"/>
            <a:stretch/>
          </p:blipFill>
          <p:spPr>
            <a:xfrm>
              <a:off x="7815811" y="4867889"/>
              <a:ext cx="1261500" cy="239700"/>
            </a:xfrm>
            <a:prstGeom prst="rect">
              <a:avLst/>
            </a:prstGeom>
            <a:noFill/>
            <a:ln>
              <a:noFill/>
            </a:ln>
          </p:spPr>
        </p:pic>
      </p:grpSp>
      <p:sp>
        <p:nvSpPr>
          <p:cNvPr id="697" name="Google Shape;697;p67"/>
          <p:cNvSpPr txBox="1"/>
          <p:nvPr/>
        </p:nvSpPr>
        <p:spPr>
          <a:xfrm>
            <a:off x="2918575" y="4777400"/>
            <a:ext cx="38733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aleway"/>
                <a:ea typeface="Raleway"/>
                <a:cs typeface="Raleway"/>
                <a:sym typeface="Raleway"/>
              </a:rPr>
              <a:t>Nat Comms. </a:t>
            </a:r>
            <a:r>
              <a:rPr b="1" lang="en">
                <a:solidFill>
                  <a:schemeClr val="dk1"/>
                </a:solidFill>
              </a:rPr>
              <a:t>10</a:t>
            </a:r>
            <a:r>
              <a:rPr lang="en">
                <a:solidFill>
                  <a:schemeClr val="dk1"/>
                </a:solidFill>
              </a:rPr>
              <a:t>: 5536 (2019)</a:t>
            </a:r>
            <a:r>
              <a:rPr lang="en">
                <a:latin typeface="Raleway"/>
                <a:ea typeface="Raleway"/>
                <a:cs typeface="Raleway"/>
                <a:sym typeface="Raleway"/>
              </a:rPr>
              <a:t>.</a:t>
            </a:r>
            <a:r>
              <a:rPr b="1" lang="en">
                <a:solidFill>
                  <a:srgbClr val="333333"/>
                </a:solidFill>
                <a:latin typeface="Raleway"/>
                <a:ea typeface="Raleway"/>
                <a:cs typeface="Raleway"/>
                <a:sym typeface="Raleway"/>
              </a:rPr>
              <a:t> </a:t>
            </a:r>
            <a:r>
              <a:rPr lang="en">
                <a:latin typeface="Raleway"/>
                <a:ea typeface="Raleway"/>
                <a:cs typeface="Raleway"/>
                <a:sym typeface="Raleway"/>
              </a:rPr>
              <a:t> (2019)</a:t>
            </a:r>
            <a:endParaRPr i="1">
              <a:latin typeface="Raleway"/>
              <a:ea typeface="Raleway"/>
              <a:cs typeface="Raleway"/>
              <a:sym typeface="Raleway"/>
            </a:endParaRPr>
          </a:p>
        </p:txBody>
      </p:sp>
    </p:spTree>
  </p:cSld>
  <p:clrMapOvr>
    <a:masterClrMapping/>
  </p:clrMapOvr>
  <p:transition spd="slow">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8"/>
          <p:cNvSpPr txBox="1"/>
          <p:nvPr>
            <p:ph type="title"/>
          </p:nvPr>
        </p:nvSpPr>
        <p:spPr>
          <a:xfrm>
            <a:off x="457200" y="3"/>
            <a:ext cx="82296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a:t>The Fear vs. Greed Trade-off:</a:t>
            </a:r>
            <a:endParaRPr b="0"/>
          </a:p>
          <a:p>
            <a:pPr indent="0" lvl="0" marL="0" rtl="0" algn="ctr">
              <a:lnSpc>
                <a:spcPct val="100000"/>
              </a:lnSpc>
              <a:spcBef>
                <a:spcPts val="0"/>
              </a:spcBef>
              <a:spcAft>
                <a:spcPts val="0"/>
              </a:spcAft>
              <a:buSzPts val="3000"/>
              <a:buNone/>
            </a:pPr>
            <a:r>
              <a:rPr b="0" lang="en" sz="1800"/>
              <a:t>Inverse correlation between i-modulons</a:t>
            </a:r>
            <a:endParaRPr b="0" sz="1800"/>
          </a:p>
        </p:txBody>
      </p:sp>
      <p:pic>
        <p:nvPicPr>
          <p:cNvPr id="703" name="Google Shape;703;p68"/>
          <p:cNvPicPr preferRelativeResize="0"/>
          <p:nvPr/>
        </p:nvPicPr>
        <p:blipFill rotWithShape="1">
          <a:blip r:embed="rId3">
            <a:alphaModFix/>
          </a:blip>
          <a:srcRect b="0" l="0" r="0" t="0"/>
          <a:stretch/>
        </p:blipFill>
        <p:spPr>
          <a:xfrm>
            <a:off x="1839496" y="1075300"/>
            <a:ext cx="5316674" cy="3620425"/>
          </a:xfrm>
          <a:prstGeom prst="rect">
            <a:avLst/>
          </a:prstGeom>
          <a:noFill/>
          <a:ln>
            <a:noFill/>
          </a:ln>
        </p:spPr>
      </p:pic>
      <p:cxnSp>
        <p:nvCxnSpPr>
          <p:cNvPr id="704" name="Google Shape;704;p68"/>
          <p:cNvCxnSpPr/>
          <p:nvPr/>
        </p:nvCxnSpPr>
        <p:spPr>
          <a:xfrm rot="10800000">
            <a:off x="3192082" y="1878764"/>
            <a:ext cx="714900" cy="448800"/>
          </a:xfrm>
          <a:prstGeom prst="straightConnector1">
            <a:avLst/>
          </a:prstGeom>
          <a:noFill/>
          <a:ln cap="flat" cmpd="sng" w="76200">
            <a:solidFill>
              <a:schemeClr val="dk1"/>
            </a:solidFill>
            <a:prstDash val="solid"/>
            <a:round/>
            <a:headEnd len="sm" w="sm" type="none"/>
            <a:tailEnd len="med" w="med" type="stealth"/>
          </a:ln>
          <a:effectLst>
            <a:outerShdw blurRad="40000" rotWithShape="0" dir="5400000" dist="23000">
              <a:srgbClr val="000000">
                <a:alpha val="34900"/>
              </a:srgbClr>
            </a:outerShdw>
          </a:effectLst>
        </p:spPr>
      </p:cxnSp>
      <p:grpSp>
        <p:nvGrpSpPr>
          <p:cNvPr id="705" name="Google Shape;705;p68"/>
          <p:cNvGrpSpPr/>
          <p:nvPr/>
        </p:nvGrpSpPr>
        <p:grpSpPr>
          <a:xfrm>
            <a:off x="12" y="4750737"/>
            <a:ext cx="9143970" cy="392763"/>
            <a:chOff x="12" y="4750737"/>
            <a:chExt cx="9143970" cy="392763"/>
          </a:xfrm>
        </p:grpSpPr>
        <p:sp>
          <p:nvSpPr>
            <p:cNvPr id="706" name="Google Shape;706;p68"/>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8"/>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708" name="Google Shape;708;p68"/>
            <p:cNvPicPr preferRelativeResize="0"/>
            <p:nvPr/>
          </p:nvPicPr>
          <p:blipFill rotWithShape="1">
            <a:blip r:embed="rId4">
              <a:alphaModFix/>
            </a:blip>
            <a:srcRect b="0" l="0" r="0" t="0"/>
            <a:stretch/>
          </p:blipFill>
          <p:spPr>
            <a:xfrm>
              <a:off x="63062" y="4823443"/>
              <a:ext cx="1605300" cy="315600"/>
            </a:xfrm>
            <a:prstGeom prst="rect">
              <a:avLst/>
            </a:prstGeom>
            <a:noFill/>
            <a:ln>
              <a:noFill/>
            </a:ln>
          </p:spPr>
        </p:pic>
        <p:pic>
          <p:nvPicPr>
            <p:cNvPr descr="UC San Diego logo" id="709" name="Google Shape;709;p68"/>
            <p:cNvPicPr preferRelativeResize="0"/>
            <p:nvPr/>
          </p:nvPicPr>
          <p:blipFill rotWithShape="1">
            <a:blip r:embed="rId5">
              <a:alphaModFix/>
            </a:blip>
            <a:srcRect b="0" l="0" r="0" t="0"/>
            <a:stretch/>
          </p:blipFill>
          <p:spPr>
            <a:xfrm>
              <a:off x="7815811" y="4867889"/>
              <a:ext cx="1261500" cy="239700"/>
            </a:xfrm>
            <a:prstGeom prst="rect">
              <a:avLst/>
            </a:prstGeom>
            <a:noFill/>
            <a:ln>
              <a:noFill/>
            </a:ln>
          </p:spPr>
        </p:pic>
      </p:grpSp>
      <p:sp>
        <p:nvSpPr>
          <p:cNvPr id="710" name="Google Shape;710;p68"/>
          <p:cNvSpPr txBox="1"/>
          <p:nvPr/>
        </p:nvSpPr>
        <p:spPr>
          <a:xfrm>
            <a:off x="3268588" y="4657300"/>
            <a:ext cx="2458500" cy="5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latin typeface="Raleway"/>
                <a:ea typeface="Raleway"/>
                <a:cs typeface="Raleway"/>
                <a:sym typeface="Raleway"/>
              </a:rPr>
              <a:t>Cell Syst</a:t>
            </a:r>
            <a:r>
              <a:rPr lang="en" sz="1200">
                <a:latin typeface="Raleway"/>
                <a:ea typeface="Raleway"/>
                <a:cs typeface="Raleway"/>
                <a:sym typeface="Raleway"/>
              </a:rPr>
              <a:t> </a:t>
            </a:r>
            <a:r>
              <a:rPr b="1" lang="en" sz="1200">
                <a:latin typeface="Raleway"/>
                <a:ea typeface="Raleway"/>
                <a:cs typeface="Raleway"/>
                <a:sym typeface="Raleway"/>
              </a:rPr>
              <a:t>27</a:t>
            </a:r>
            <a:r>
              <a:rPr lang="en" sz="1200">
                <a:latin typeface="Raleway"/>
                <a:ea typeface="Raleway"/>
                <a:cs typeface="Raleway"/>
                <a:sym typeface="Raleway"/>
              </a:rPr>
              <a:t>:260-271 (2016) </a:t>
            </a:r>
            <a:endParaRPr sz="1200">
              <a:latin typeface="Raleway"/>
              <a:ea typeface="Raleway"/>
              <a:cs typeface="Raleway"/>
              <a:sym typeface="Raleway"/>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9"/>
          <p:cNvSpPr txBox="1"/>
          <p:nvPr>
            <p:ph type="title"/>
          </p:nvPr>
        </p:nvSpPr>
        <p:spPr>
          <a:xfrm>
            <a:off x="3908075" y="0"/>
            <a:ext cx="4778700" cy="85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13294B"/>
              </a:buClr>
              <a:buSzPts val="3000"/>
              <a:buFont typeface="Trebuchet MS"/>
              <a:buNone/>
            </a:pPr>
            <a:r>
              <a:rPr b="0" lang="en"/>
              <a:t>OxyR </a:t>
            </a:r>
            <a:r>
              <a:rPr b="0" lang="en"/>
              <a:t>Mutations</a:t>
            </a:r>
            <a:endParaRPr b="0"/>
          </a:p>
          <a:p>
            <a:pPr indent="0" lvl="0" marL="0" rtl="0" algn="ctr">
              <a:lnSpc>
                <a:spcPct val="100000"/>
              </a:lnSpc>
              <a:spcBef>
                <a:spcPts val="0"/>
              </a:spcBef>
              <a:spcAft>
                <a:spcPts val="0"/>
              </a:spcAft>
              <a:buClr>
                <a:srgbClr val="13294B"/>
              </a:buClr>
              <a:buSzPts val="3000"/>
              <a:buFont typeface="Trebuchet MS"/>
              <a:buNone/>
            </a:pPr>
            <a:r>
              <a:rPr b="0" lang="en" sz="1800"/>
              <a:t>Senses peroxide</a:t>
            </a:r>
            <a:endParaRPr b="0" sz="1800"/>
          </a:p>
        </p:txBody>
      </p:sp>
      <p:pic>
        <p:nvPicPr>
          <p:cNvPr id="716" name="Google Shape;716;p69"/>
          <p:cNvPicPr preferRelativeResize="0"/>
          <p:nvPr/>
        </p:nvPicPr>
        <p:blipFill rotWithShape="1">
          <a:blip r:embed="rId3">
            <a:alphaModFix/>
          </a:blip>
          <a:srcRect b="0" l="0" r="0" t="0"/>
          <a:stretch/>
        </p:blipFill>
        <p:spPr>
          <a:xfrm>
            <a:off x="45024" y="299900"/>
            <a:ext cx="3942025" cy="4505175"/>
          </a:xfrm>
          <a:prstGeom prst="rect">
            <a:avLst/>
          </a:prstGeom>
          <a:noFill/>
          <a:ln>
            <a:noFill/>
          </a:ln>
        </p:spPr>
      </p:pic>
      <p:pic>
        <p:nvPicPr>
          <p:cNvPr descr="https://lh5.googleusercontent.com/bSFs0zviLxgp906W83fuTlCE_9dNMACJS8qpqlci9Tkh_xHholnmsirN2IteYhmf-TlrU6bYvSNrBK2O5kVUO2ALZdVbXXHaAd0Qc2h71qKZ-j8a9bykz-x9LpWl_y4zrefwWS5rKKI" id="717" name="Google Shape;717;p69"/>
          <p:cNvPicPr preferRelativeResize="0"/>
          <p:nvPr/>
        </p:nvPicPr>
        <p:blipFill rotWithShape="1">
          <a:blip r:embed="rId4">
            <a:alphaModFix/>
          </a:blip>
          <a:srcRect b="0" l="0" r="0" t="0"/>
          <a:stretch/>
        </p:blipFill>
        <p:spPr>
          <a:xfrm>
            <a:off x="4025625" y="1041575"/>
            <a:ext cx="4869099" cy="3174225"/>
          </a:xfrm>
          <a:prstGeom prst="rect">
            <a:avLst/>
          </a:prstGeom>
          <a:noFill/>
          <a:ln>
            <a:noFill/>
          </a:ln>
        </p:spPr>
      </p:pic>
      <p:grpSp>
        <p:nvGrpSpPr>
          <p:cNvPr id="718" name="Google Shape;718;p69"/>
          <p:cNvGrpSpPr/>
          <p:nvPr/>
        </p:nvGrpSpPr>
        <p:grpSpPr>
          <a:xfrm>
            <a:off x="12" y="4750737"/>
            <a:ext cx="9143970" cy="392763"/>
            <a:chOff x="12" y="4750737"/>
            <a:chExt cx="9143970" cy="392763"/>
          </a:xfrm>
        </p:grpSpPr>
        <p:sp>
          <p:nvSpPr>
            <p:cNvPr id="719" name="Google Shape;719;p69"/>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9"/>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721" name="Google Shape;721;p69"/>
            <p:cNvPicPr preferRelativeResize="0"/>
            <p:nvPr/>
          </p:nvPicPr>
          <p:blipFill rotWithShape="1">
            <a:blip r:embed="rId5">
              <a:alphaModFix/>
            </a:blip>
            <a:srcRect b="0" l="0" r="0" t="0"/>
            <a:stretch/>
          </p:blipFill>
          <p:spPr>
            <a:xfrm>
              <a:off x="63062" y="4823443"/>
              <a:ext cx="1605300" cy="315600"/>
            </a:xfrm>
            <a:prstGeom prst="rect">
              <a:avLst/>
            </a:prstGeom>
            <a:noFill/>
            <a:ln>
              <a:noFill/>
            </a:ln>
          </p:spPr>
        </p:pic>
        <p:pic>
          <p:nvPicPr>
            <p:cNvPr descr="UC San Diego logo" id="722" name="Google Shape;722;p69"/>
            <p:cNvPicPr preferRelativeResize="0"/>
            <p:nvPr/>
          </p:nvPicPr>
          <p:blipFill rotWithShape="1">
            <a:blip r:embed="rId6">
              <a:alphaModFix/>
            </a:blip>
            <a:srcRect b="0" l="0" r="0" t="0"/>
            <a:stretch/>
          </p:blipFill>
          <p:spPr>
            <a:xfrm>
              <a:off x="7815811" y="4867889"/>
              <a:ext cx="1261500" cy="239700"/>
            </a:xfrm>
            <a:prstGeom prst="rect">
              <a:avLst/>
            </a:prstGeom>
            <a:noFill/>
            <a:ln>
              <a:noFill/>
            </a:ln>
          </p:spPr>
        </p:pic>
      </p:grpSp>
      <p:sp>
        <p:nvSpPr>
          <p:cNvPr id="723" name="Google Shape;723;p69"/>
          <p:cNvSpPr txBox="1"/>
          <p:nvPr/>
        </p:nvSpPr>
        <p:spPr>
          <a:xfrm>
            <a:off x="3340489" y="4838704"/>
            <a:ext cx="2463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1" lang="en" sz="1200">
                <a:latin typeface="Raleway"/>
                <a:ea typeface="Raleway"/>
                <a:cs typeface="Raleway"/>
                <a:sym typeface="Raleway"/>
              </a:rPr>
              <a:t>Mol Biol Evol</a:t>
            </a:r>
            <a:r>
              <a:rPr lang="en" sz="1200">
                <a:latin typeface="Raleway"/>
                <a:ea typeface="Raleway"/>
                <a:cs typeface="Raleway"/>
                <a:sym typeface="Raleway"/>
              </a:rPr>
              <a:t>. </a:t>
            </a:r>
            <a:r>
              <a:rPr lang="en" sz="1200">
                <a:solidFill>
                  <a:schemeClr val="dk1"/>
                </a:solidFill>
              </a:rPr>
              <a:t>doi: 10.1093</a:t>
            </a:r>
            <a:r>
              <a:rPr lang="en" sz="1200">
                <a:latin typeface="Raleway"/>
                <a:ea typeface="Raleway"/>
                <a:cs typeface="Raleway"/>
                <a:sym typeface="Raleway"/>
              </a:rPr>
              <a:t> (2019)</a:t>
            </a:r>
            <a:endParaRPr i="0" sz="1200" u="none" cap="none" strike="noStrike">
              <a:solidFill>
                <a:srgbClr val="000000"/>
              </a:solidFill>
              <a:latin typeface="Raleway"/>
              <a:ea typeface="Raleway"/>
              <a:cs typeface="Raleway"/>
              <a:sym typeface="Raleway"/>
            </a:endParaRPr>
          </a:p>
        </p:txBody>
      </p:sp>
      <p:sp>
        <p:nvSpPr>
          <p:cNvPr id="724" name="Google Shape;724;p69"/>
          <p:cNvSpPr txBox="1"/>
          <p:nvPr/>
        </p:nvSpPr>
        <p:spPr>
          <a:xfrm>
            <a:off x="2349875" y="3826425"/>
            <a:ext cx="14556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OxyR Mutants</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5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500"/>
                                        <p:tgtEl>
                                          <p:spTgt spid="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0"/>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I-modulons discriminate between strains</a:t>
            </a:r>
            <a:endParaRPr/>
          </a:p>
        </p:txBody>
      </p:sp>
      <p:pic>
        <p:nvPicPr>
          <p:cNvPr id="730" name="Google Shape;730;p70"/>
          <p:cNvPicPr preferRelativeResize="0"/>
          <p:nvPr/>
        </p:nvPicPr>
        <p:blipFill rotWithShape="1">
          <a:blip r:embed="rId3">
            <a:alphaModFix/>
          </a:blip>
          <a:srcRect b="0" l="0" r="30613" t="0"/>
          <a:stretch/>
        </p:blipFill>
        <p:spPr>
          <a:xfrm>
            <a:off x="3873425" y="1029550"/>
            <a:ext cx="4247701" cy="3389200"/>
          </a:xfrm>
          <a:prstGeom prst="rect">
            <a:avLst/>
          </a:prstGeom>
          <a:noFill/>
          <a:ln>
            <a:noFill/>
          </a:ln>
        </p:spPr>
      </p:pic>
      <p:pic>
        <p:nvPicPr>
          <p:cNvPr id="731" name="Google Shape;731;p70"/>
          <p:cNvPicPr preferRelativeResize="0"/>
          <p:nvPr/>
        </p:nvPicPr>
        <p:blipFill>
          <a:blip r:embed="rId4">
            <a:alphaModFix/>
          </a:blip>
          <a:stretch>
            <a:fillRect/>
          </a:stretch>
        </p:blipFill>
        <p:spPr>
          <a:xfrm>
            <a:off x="620298" y="1029550"/>
            <a:ext cx="2170625" cy="3473000"/>
          </a:xfrm>
          <a:prstGeom prst="rect">
            <a:avLst/>
          </a:prstGeom>
          <a:noFill/>
          <a:ln>
            <a:noFill/>
          </a:ln>
        </p:spPr>
      </p:pic>
      <p:pic>
        <p:nvPicPr>
          <p:cNvPr id="732" name="Google Shape;732;p70"/>
          <p:cNvPicPr preferRelativeResize="0"/>
          <p:nvPr/>
        </p:nvPicPr>
        <p:blipFill>
          <a:blip r:embed="rId5">
            <a:alphaModFix/>
          </a:blip>
          <a:stretch>
            <a:fillRect/>
          </a:stretch>
        </p:blipFill>
        <p:spPr>
          <a:xfrm>
            <a:off x="1991850" y="4500397"/>
            <a:ext cx="6450749" cy="643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1"/>
          <p:cNvSpPr txBox="1"/>
          <p:nvPr>
            <p:ph type="title"/>
          </p:nvPr>
        </p:nvSpPr>
        <p:spPr>
          <a:xfrm>
            <a:off x="457200" y="0"/>
            <a:ext cx="37554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Cross-strain Analysis</a:t>
            </a:r>
            <a:endParaRPr b="0"/>
          </a:p>
        </p:txBody>
      </p:sp>
      <p:pic>
        <p:nvPicPr>
          <p:cNvPr id="738" name="Google Shape;738;p71"/>
          <p:cNvPicPr preferRelativeResize="0"/>
          <p:nvPr/>
        </p:nvPicPr>
        <p:blipFill rotWithShape="1">
          <a:blip r:embed="rId3">
            <a:alphaModFix/>
          </a:blip>
          <a:srcRect b="0" l="0" r="41496" t="0"/>
          <a:stretch/>
        </p:blipFill>
        <p:spPr>
          <a:xfrm>
            <a:off x="98875" y="1019763"/>
            <a:ext cx="4185574" cy="3103975"/>
          </a:xfrm>
          <a:prstGeom prst="rect">
            <a:avLst/>
          </a:prstGeom>
          <a:noFill/>
          <a:ln>
            <a:noFill/>
          </a:ln>
        </p:spPr>
      </p:pic>
      <p:grpSp>
        <p:nvGrpSpPr>
          <p:cNvPr id="739" name="Google Shape;739;p71"/>
          <p:cNvGrpSpPr/>
          <p:nvPr/>
        </p:nvGrpSpPr>
        <p:grpSpPr>
          <a:xfrm>
            <a:off x="12" y="4750737"/>
            <a:ext cx="9143970" cy="392763"/>
            <a:chOff x="12" y="4750737"/>
            <a:chExt cx="9143970" cy="392763"/>
          </a:xfrm>
        </p:grpSpPr>
        <p:sp>
          <p:nvSpPr>
            <p:cNvPr id="740" name="Google Shape;740;p71"/>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1"/>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742" name="Google Shape;742;p71"/>
            <p:cNvPicPr preferRelativeResize="0"/>
            <p:nvPr/>
          </p:nvPicPr>
          <p:blipFill rotWithShape="1">
            <a:blip r:embed="rId4">
              <a:alphaModFix/>
            </a:blip>
            <a:srcRect b="0" l="0" r="0" t="0"/>
            <a:stretch/>
          </p:blipFill>
          <p:spPr>
            <a:xfrm>
              <a:off x="63062" y="4823443"/>
              <a:ext cx="1605300" cy="315600"/>
            </a:xfrm>
            <a:prstGeom prst="rect">
              <a:avLst/>
            </a:prstGeom>
            <a:noFill/>
            <a:ln>
              <a:noFill/>
            </a:ln>
          </p:spPr>
        </p:pic>
        <p:pic>
          <p:nvPicPr>
            <p:cNvPr descr="UC San Diego logo" id="743" name="Google Shape;743;p71"/>
            <p:cNvPicPr preferRelativeResize="0"/>
            <p:nvPr/>
          </p:nvPicPr>
          <p:blipFill rotWithShape="1">
            <a:blip r:embed="rId5">
              <a:alphaModFix/>
            </a:blip>
            <a:srcRect b="0" l="0" r="0" t="0"/>
            <a:stretch/>
          </p:blipFill>
          <p:spPr>
            <a:xfrm>
              <a:off x="7815811" y="4867889"/>
              <a:ext cx="1261500" cy="239700"/>
            </a:xfrm>
            <a:prstGeom prst="rect">
              <a:avLst/>
            </a:prstGeom>
            <a:noFill/>
            <a:ln>
              <a:noFill/>
            </a:ln>
          </p:spPr>
        </p:pic>
      </p:grpSp>
      <p:pic>
        <p:nvPicPr>
          <p:cNvPr id="744" name="Google Shape;744;p71"/>
          <p:cNvPicPr preferRelativeResize="0"/>
          <p:nvPr/>
        </p:nvPicPr>
        <p:blipFill rotWithShape="1">
          <a:blip r:embed="rId6">
            <a:alphaModFix/>
          </a:blip>
          <a:srcRect b="0" l="0" r="36568" t="0"/>
          <a:stretch/>
        </p:blipFill>
        <p:spPr>
          <a:xfrm>
            <a:off x="4284450" y="159766"/>
            <a:ext cx="4787675" cy="1734184"/>
          </a:xfrm>
          <a:prstGeom prst="rect">
            <a:avLst/>
          </a:prstGeom>
          <a:noFill/>
          <a:ln>
            <a:noFill/>
          </a:ln>
        </p:spPr>
      </p:pic>
      <p:pic>
        <p:nvPicPr>
          <p:cNvPr id="745" name="Google Shape;745;p71"/>
          <p:cNvPicPr preferRelativeResize="0"/>
          <p:nvPr/>
        </p:nvPicPr>
        <p:blipFill>
          <a:blip r:embed="rId7">
            <a:alphaModFix/>
          </a:blip>
          <a:stretch>
            <a:fillRect/>
          </a:stretch>
        </p:blipFill>
        <p:spPr>
          <a:xfrm>
            <a:off x="4471253" y="2087750"/>
            <a:ext cx="3954775" cy="2662975"/>
          </a:xfrm>
          <a:prstGeom prst="rect">
            <a:avLst/>
          </a:prstGeom>
          <a:noFill/>
          <a:ln>
            <a:noFill/>
          </a:ln>
        </p:spPr>
      </p:pic>
      <p:sp>
        <p:nvSpPr>
          <p:cNvPr id="746" name="Google Shape;746;p71"/>
          <p:cNvSpPr txBox="1"/>
          <p:nvPr/>
        </p:nvSpPr>
        <p:spPr>
          <a:xfrm>
            <a:off x="2918575" y="4777400"/>
            <a:ext cx="38733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aleway"/>
                <a:ea typeface="Raleway"/>
                <a:cs typeface="Raleway"/>
                <a:sym typeface="Raleway"/>
              </a:rPr>
              <a:t>Nat Comms. </a:t>
            </a:r>
            <a:r>
              <a:rPr b="1" lang="en">
                <a:solidFill>
                  <a:schemeClr val="dk1"/>
                </a:solidFill>
              </a:rPr>
              <a:t>10</a:t>
            </a:r>
            <a:r>
              <a:rPr lang="en">
                <a:solidFill>
                  <a:schemeClr val="dk1"/>
                </a:solidFill>
              </a:rPr>
              <a:t>: 5536 (2019)</a:t>
            </a:r>
            <a:r>
              <a:rPr lang="en">
                <a:latin typeface="Raleway"/>
                <a:ea typeface="Raleway"/>
                <a:cs typeface="Raleway"/>
                <a:sym typeface="Raleway"/>
              </a:rPr>
              <a:t>.</a:t>
            </a:r>
            <a:r>
              <a:rPr b="1" lang="en">
                <a:solidFill>
                  <a:srgbClr val="333333"/>
                </a:solidFill>
                <a:latin typeface="Raleway"/>
                <a:ea typeface="Raleway"/>
                <a:cs typeface="Raleway"/>
                <a:sym typeface="Raleway"/>
              </a:rPr>
              <a:t> </a:t>
            </a:r>
            <a:r>
              <a:rPr lang="en">
                <a:latin typeface="Raleway"/>
                <a:ea typeface="Raleway"/>
                <a:cs typeface="Raleway"/>
                <a:sym typeface="Raleway"/>
              </a:rPr>
              <a:t> (2019)</a:t>
            </a:r>
            <a:endParaRPr i="1">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2"/>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Answers to questions </a:t>
            </a:r>
            <a:r>
              <a:rPr b="0" lang="en"/>
              <a:t>you</a:t>
            </a:r>
            <a:r>
              <a:rPr b="0" lang="en"/>
              <a:t> did not ask:</a:t>
            </a:r>
            <a:endParaRPr b="0"/>
          </a:p>
          <a:p>
            <a:pPr indent="0" lvl="0" marL="0" rtl="0" algn="ctr">
              <a:spcBef>
                <a:spcPts val="0"/>
              </a:spcBef>
              <a:spcAft>
                <a:spcPts val="0"/>
              </a:spcAft>
              <a:buNone/>
            </a:pPr>
            <a:r>
              <a:rPr b="0" lang="en" sz="1400"/>
              <a:t>Identification of a new regulon with an associated transcription factor</a:t>
            </a:r>
            <a:endParaRPr b="0" sz="1400"/>
          </a:p>
        </p:txBody>
      </p:sp>
      <p:pic>
        <p:nvPicPr>
          <p:cNvPr id="752" name="Google Shape;752;p72"/>
          <p:cNvPicPr preferRelativeResize="0"/>
          <p:nvPr/>
        </p:nvPicPr>
        <p:blipFill>
          <a:blip r:embed="rId3">
            <a:alphaModFix/>
          </a:blip>
          <a:stretch>
            <a:fillRect/>
          </a:stretch>
        </p:blipFill>
        <p:spPr>
          <a:xfrm>
            <a:off x="152400" y="933603"/>
            <a:ext cx="8839200" cy="3792909"/>
          </a:xfrm>
          <a:prstGeom prst="rect">
            <a:avLst/>
          </a:prstGeom>
          <a:noFill/>
          <a:ln>
            <a:noFill/>
          </a:ln>
        </p:spPr>
      </p:pic>
      <p:grpSp>
        <p:nvGrpSpPr>
          <p:cNvPr id="753" name="Google Shape;753;p72"/>
          <p:cNvGrpSpPr/>
          <p:nvPr/>
        </p:nvGrpSpPr>
        <p:grpSpPr>
          <a:xfrm>
            <a:off x="12" y="4750737"/>
            <a:ext cx="9143970" cy="392763"/>
            <a:chOff x="12" y="4750737"/>
            <a:chExt cx="9143970" cy="392763"/>
          </a:xfrm>
        </p:grpSpPr>
        <p:sp>
          <p:nvSpPr>
            <p:cNvPr id="754" name="Google Shape;754;p72"/>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2"/>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756" name="Google Shape;756;p72"/>
            <p:cNvPicPr preferRelativeResize="0"/>
            <p:nvPr/>
          </p:nvPicPr>
          <p:blipFill rotWithShape="1">
            <a:blip r:embed="rId4">
              <a:alphaModFix/>
            </a:blip>
            <a:srcRect b="0" l="0" r="0" t="0"/>
            <a:stretch/>
          </p:blipFill>
          <p:spPr>
            <a:xfrm>
              <a:off x="63062" y="4823443"/>
              <a:ext cx="1605300" cy="315600"/>
            </a:xfrm>
            <a:prstGeom prst="rect">
              <a:avLst/>
            </a:prstGeom>
            <a:noFill/>
            <a:ln>
              <a:noFill/>
            </a:ln>
          </p:spPr>
        </p:pic>
        <p:pic>
          <p:nvPicPr>
            <p:cNvPr descr="UC San Diego logo" id="757" name="Google Shape;757;p72"/>
            <p:cNvPicPr preferRelativeResize="0"/>
            <p:nvPr/>
          </p:nvPicPr>
          <p:blipFill rotWithShape="1">
            <a:blip r:embed="rId5">
              <a:alphaModFix/>
            </a:blip>
            <a:srcRect b="0" l="0" r="0" t="0"/>
            <a:stretch/>
          </p:blipFill>
          <p:spPr>
            <a:xfrm>
              <a:off x="7815811" y="4867889"/>
              <a:ext cx="1261500" cy="23970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3"/>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Tiered Response to Phosphate Limitation</a:t>
            </a:r>
            <a:endParaRPr/>
          </a:p>
        </p:txBody>
      </p:sp>
      <p:sp>
        <p:nvSpPr>
          <p:cNvPr id="763" name="Google Shape;763;p73"/>
          <p:cNvSpPr txBox="1"/>
          <p:nvPr>
            <p:ph idx="1" type="body"/>
          </p:nvPr>
        </p:nvSpPr>
        <p:spPr>
          <a:xfrm>
            <a:off x="5128500" y="1303900"/>
            <a:ext cx="3558300" cy="36015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ICA captures non-linear response as combination of two linear responses</a:t>
            </a:r>
            <a:endParaRPr/>
          </a:p>
          <a:p>
            <a:pPr indent="-342900" lvl="0" marL="457200" rtl="0" algn="l">
              <a:spcBef>
                <a:spcPts val="0"/>
              </a:spcBef>
              <a:spcAft>
                <a:spcPts val="0"/>
              </a:spcAft>
              <a:buSzPts val="1800"/>
              <a:buChar char="➢"/>
            </a:pPr>
            <a:r>
              <a:rPr lang="en"/>
              <a:t>PhoP-1: phosphate uptake</a:t>
            </a:r>
            <a:endParaRPr/>
          </a:p>
          <a:p>
            <a:pPr indent="-330200" lvl="1" marL="914400" rtl="0" algn="l">
              <a:spcBef>
                <a:spcPts val="0"/>
              </a:spcBef>
              <a:spcAft>
                <a:spcPts val="0"/>
              </a:spcAft>
              <a:buSzPts val="1600"/>
              <a:buChar char="○"/>
            </a:pPr>
            <a:r>
              <a:rPr lang="en"/>
              <a:t>Builds phosphate-rich cell walls</a:t>
            </a:r>
            <a:endParaRPr/>
          </a:p>
          <a:p>
            <a:pPr indent="-342900" lvl="0" marL="457200" rtl="0" algn="l">
              <a:spcBef>
                <a:spcPts val="0"/>
              </a:spcBef>
              <a:spcAft>
                <a:spcPts val="0"/>
              </a:spcAft>
              <a:buSzPts val="1800"/>
              <a:buChar char="➢"/>
            </a:pPr>
            <a:r>
              <a:rPr lang="en"/>
              <a:t>PhoP-2: salvage</a:t>
            </a:r>
            <a:endParaRPr/>
          </a:p>
          <a:p>
            <a:pPr indent="-330200" lvl="1" marL="914400" rtl="0" algn="l">
              <a:spcBef>
                <a:spcPts val="0"/>
              </a:spcBef>
              <a:spcAft>
                <a:spcPts val="0"/>
              </a:spcAft>
              <a:buSzPts val="1600"/>
              <a:buChar char="○"/>
            </a:pPr>
            <a:r>
              <a:rPr lang="en"/>
              <a:t>Breaks down wall &amp; replaces with non-phosphate</a:t>
            </a:r>
            <a:endParaRPr/>
          </a:p>
        </p:txBody>
      </p:sp>
      <p:pic>
        <p:nvPicPr>
          <p:cNvPr id="764" name="Google Shape;764;p73"/>
          <p:cNvPicPr preferRelativeResize="0"/>
          <p:nvPr/>
        </p:nvPicPr>
        <p:blipFill rotWithShape="1">
          <a:blip r:embed="rId3">
            <a:alphaModFix/>
          </a:blip>
          <a:srcRect b="52956" l="7628" r="47206" t="0"/>
          <a:stretch/>
        </p:blipFill>
        <p:spPr>
          <a:xfrm>
            <a:off x="710275" y="1399050"/>
            <a:ext cx="4129826" cy="23898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4"/>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Characterization of uncharacterized TFs</a:t>
            </a:r>
            <a:endParaRPr/>
          </a:p>
        </p:txBody>
      </p:sp>
      <p:pic>
        <p:nvPicPr>
          <p:cNvPr id="770" name="Google Shape;770;p74"/>
          <p:cNvPicPr preferRelativeResize="0"/>
          <p:nvPr/>
        </p:nvPicPr>
        <p:blipFill rotWithShape="1">
          <a:blip r:embed="rId3">
            <a:alphaModFix/>
          </a:blip>
          <a:srcRect b="30313" l="0" r="0" t="0"/>
          <a:stretch/>
        </p:blipFill>
        <p:spPr>
          <a:xfrm>
            <a:off x="152400" y="700900"/>
            <a:ext cx="4527502" cy="2774450"/>
          </a:xfrm>
          <a:prstGeom prst="rect">
            <a:avLst/>
          </a:prstGeom>
          <a:noFill/>
          <a:ln>
            <a:noFill/>
          </a:ln>
        </p:spPr>
      </p:pic>
      <p:sp>
        <p:nvSpPr>
          <p:cNvPr id="771" name="Google Shape;771;p74"/>
          <p:cNvSpPr/>
          <p:nvPr/>
        </p:nvSpPr>
        <p:spPr>
          <a:xfrm>
            <a:off x="3197300" y="679625"/>
            <a:ext cx="756900" cy="409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 name="Google Shape;772;p74"/>
          <p:cNvPicPr preferRelativeResize="0"/>
          <p:nvPr/>
        </p:nvPicPr>
        <p:blipFill>
          <a:blip r:embed="rId4">
            <a:alphaModFix/>
          </a:blip>
          <a:stretch>
            <a:fillRect/>
          </a:stretch>
        </p:blipFill>
        <p:spPr>
          <a:xfrm>
            <a:off x="4800552" y="1491325"/>
            <a:ext cx="3963473" cy="27744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5"/>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Characterization of uncharacterized TFs</a:t>
            </a:r>
            <a:endParaRPr/>
          </a:p>
        </p:txBody>
      </p:sp>
      <p:pic>
        <p:nvPicPr>
          <p:cNvPr id="778" name="Google Shape;778;p75"/>
          <p:cNvPicPr preferRelativeResize="0"/>
          <p:nvPr/>
        </p:nvPicPr>
        <p:blipFill rotWithShape="1">
          <a:blip r:embed="rId3">
            <a:alphaModFix/>
          </a:blip>
          <a:srcRect b="9942" l="0" r="0" t="0"/>
          <a:stretch/>
        </p:blipFill>
        <p:spPr>
          <a:xfrm>
            <a:off x="152400" y="700900"/>
            <a:ext cx="4527502" cy="3585352"/>
          </a:xfrm>
          <a:prstGeom prst="rect">
            <a:avLst/>
          </a:prstGeom>
          <a:noFill/>
          <a:ln>
            <a:noFill/>
          </a:ln>
        </p:spPr>
      </p:pic>
      <p:pic>
        <p:nvPicPr>
          <p:cNvPr id="779" name="Google Shape;779;p75"/>
          <p:cNvPicPr preferRelativeResize="0"/>
          <p:nvPr/>
        </p:nvPicPr>
        <p:blipFill rotWithShape="1">
          <a:blip r:embed="rId3">
            <a:alphaModFix/>
          </a:blip>
          <a:srcRect b="30313" l="0" r="0" t="0"/>
          <a:stretch/>
        </p:blipFill>
        <p:spPr>
          <a:xfrm>
            <a:off x="152400" y="700900"/>
            <a:ext cx="4527502" cy="2774450"/>
          </a:xfrm>
          <a:prstGeom prst="rect">
            <a:avLst/>
          </a:prstGeom>
          <a:noFill/>
          <a:ln>
            <a:noFill/>
          </a:ln>
        </p:spPr>
      </p:pic>
      <p:pic>
        <p:nvPicPr>
          <p:cNvPr id="780" name="Google Shape;780;p75"/>
          <p:cNvPicPr preferRelativeResize="0"/>
          <p:nvPr/>
        </p:nvPicPr>
        <p:blipFill>
          <a:blip r:embed="rId4">
            <a:alphaModFix/>
          </a:blip>
          <a:stretch>
            <a:fillRect/>
          </a:stretch>
        </p:blipFill>
        <p:spPr>
          <a:xfrm>
            <a:off x="4848077" y="1199128"/>
            <a:ext cx="4159299" cy="3082386"/>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Systems Approach to Gene Regulation</a:t>
            </a:r>
            <a:endParaRPr/>
          </a:p>
        </p:txBody>
      </p:sp>
      <p:pic>
        <p:nvPicPr>
          <p:cNvPr id="112" name="Google Shape;112;p22"/>
          <p:cNvPicPr preferRelativeResize="0"/>
          <p:nvPr/>
        </p:nvPicPr>
        <p:blipFill rotWithShape="1">
          <a:blip r:embed="rId3">
            <a:alphaModFix/>
          </a:blip>
          <a:srcRect b="80440" l="0" r="84402" t="12542"/>
          <a:stretch/>
        </p:blipFill>
        <p:spPr>
          <a:xfrm>
            <a:off x="1903225" y="2658225"/>
            <a:ext cx="1520750" cy="560326"/>
          </a:xfrm>
          <a:prstGeom prst="rect">
            <a:avLst/>
          </a:prstGeom>
          <a:noFill/>
          <a:ln>
            <a:noFill/>
          </a:ln>
        </p:spPr>
      </p:pic>
      <p:grpSp>
        <p:nvGrpSpPr>
          <p:cNvPr id="113" name="Google Shape;113;p22"/>
          <p:cNvGrpSpPr/>
          <p:nvPr/>
        </p:nvGrpSpPr>
        <p:grpSpPr>
          <a:xfrm>
            <a:off x="1011400" y="1832125"/>
            <a:ext cx="4575099" cy="1146025"/>
            <a:chOff x="1011400" y="1984525"/>
            <a:chExt cx="4575099" cy="1146025"/>
          </a:xfrm>
        </p:grpSpPr>
        <p:pic>
          <p:nvPicPr>
            <p:cNvPr id="114" name="Google Shape;114;p22"/>
            <p:cNvPicPr preferRelativeResize="0"/>
            <p:nvPr/>
          </p:nvPicPr>
          <p:blipFill rotWithShape="1">
            <a:blip r:embed="rId3">
              <a:alphaModFix/>
            </a:blip>
            <a:srcRect b="80439" l="30036" r="58231" t="5892"/>
            <a:stretch/>
          </p:blipFill>
          <p:spPr>
            <a:xfrm>
              <a:off x="4442650" y="2039200"/>
              <a:ext cx="1143850" cy="1091350"/>
            </a:xfrm>
            <a:prstGeom prst="rect">
              <a:avLst/>
            </a:prstGeom>
            <a:noFill/>
            <a:ln>
              <a:noFill/>
            </a:ln>
          </p:spPr>
        </p:pic>
        <p:sp>
          <p:nvSpPr>
            <p:cNvPr id="115" name="Google Shape;115;p22"/>
            <p:cNvSpPr txBox="1"/>
            <p:nvPr/>
          </p:nvSpPr>
          <p:spPr>
            <a:xfrm>
              <a:off x="1011400" y="1984525"/>
              <a:ext cx="9627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6000">
                  <a:latin typeface="Merriweather"/>
                  <a:ea typeface="Merriweather"/>
                  <a:cs typeface="Merriweather"/>
                  <a:sym typeface="Merriweather"/>
                </a:rPr>
                <a:t>f </a:t>
              </a:r>
              <a:r>
                <a:rPr b="1" lang="en" sz="6000">
                  <a:latin typeface="Merriweather"/>
                  <a:ea typeface="Merriweather"/>
                  <a:cs typeface="Merriweather"/>
                  <a:sym typeface="Merriweather"/>
                </a:rPr>
                <a:t>(</a:t>
              </a:r>
              <a:endParaRPr b="1" sz="6000">
                <a:latin typeface="Merriweather"/>
                <a:ea typeface="Merriweather"/>
                <a:cs typeface="Merriweather"/>
                <a:sym typeface="Merriweather"/>
              </a:endParaRPr>
            </a:p>
          </p:txBody>
        </p:sp>
        <p:sp>
          <p:nvSpPr>
            <p:cNvPr id="116" name="Google Shape;116;p22"/>
            <p:cNvSpPr txBox="1"/>
            <p:nvPr/>
          </p:nvSpPr>
          <p:spPr>
            <a:xfrm>
              <a:off x="3297400" y="1984525"/>
              <a:ext cx="13734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erriweather"/>
                  <a:ea typeface="Merriweather"/>
                  <a:cs typeface="Merriweather"/>
                  <a:sym typeface="Merriweather"/>
                </a:rPr>
                <a:t>) =</a:t>
              </a:r>
              <a:endParaRPr b="1" sz="6000">
                <a:latin typeface="Merriweather"/>
                <a:ea typeface="Merriweather"/>
                <a:cs typeface="Merriweather"/>
                <a:sym typeface="Merriweather"/>
              </a:endParaRPr>
            </a:p>
          </p:txBody>
        </p:sp>
      </p:grpSp>
      <p:grpSp>
        <p:nvGrpSpPr>
          <p:cNvPr id="117" name="Google Shape;117;p22"/>
          <p:cNvGrpSpPr/>
          <p:nvPr/>
        </p:nvGrpSpPr>
        <p:grpSpPr>
          <a:xfrm>
            <a:off x="743364" y="3261375"/>
            <a:ext cx="5853272" cy="1634250"/>
            <a:chOff x="1581564" y="3413775"/>
            <a:chExt cx="5853272" cy="1634250"/>
          </a:xfrm>
        </p:grpSpPr>
        <p:grpSp>
          <p:nvGrpSpPr>
            <p:cNvPr id="118" name="Google Shape;118;p22"/>
            <p:cNvGrpSpPr/>
            <p:nvPr/>
          </p:nvGrpSpPr>
          <p:grpSpPr>
            <a:xfrm>
              <a:off x="1581564" y="3560096"/>
              <a:ext cx="5853272" cy="1487929"/>
              <a:chOff x="1581564" y="3560096"/>
              <a:chExt cx="5853272" cy="1487929"/>
            </a:xfrm>
          </p:grpSpPr>
          <p:grpSp>
            <p:nvGrpSpPr>
              <p:cNvPr id="119" name="Google Shape;119;p22"/>
              <p:cNvGrpSpPr/>
              <p:nvPr/>
            </p:nvGrpSpPr>
            <p:grpSpPr>
              <a:xfrm>
                <a:off x="1581564" y="3560096"/>
                <a:ext cx="5853272" cy="1291814"/>
                <a:chOff x="158300" y="857400"/>
                <a:chExt cx="5278925" cy="1098481"/>
              </a:xfrm>
            </p:grpSpPr>
            <p:pic>
              <p:nvPicPr>
                <p:cNvPr id="120" name="Google Shape;120;p22"/>
                <p:cNvPicPr preferRelativeResize="0"/>
                <p:nvPr/>
              </p:nvPicPr>
              <p:blipFill>
                <a:blip r:embed="rId4">
                  <a:alphaModFix/>
                </a:blip>
                <a:stretch>
                  <a:fillRect/>
                </a:stretch>
              </p:blipFill>
              <p:spPr>
                <a:xfrm>
                  <a:off x="158300" y="868725"/>
                  <a:ext cx="5278925" cy="1087156"/>
                </a:xfrm>
                <a:prstGeom prst="rect">
                  <a:avLst/>
                </a:prstGeom>
                <a:noFill/>
                <a:ln>
                  <a:noFill/>
                </a:ln>
              </p:spPr>
            </p:pic>
            <p:sp>
              <p:nvSpPr>
                <p:cNvPr id="121" name="Google Shape;121;p22"/>
                <p:cNvSpPr/>
                <p:nvPr/>
              </p:nvSpPr>
              <p:spPr>
                <a:xfrm>
                  <a:off x="158300" y="857400"/>
                  <a:ext cx="141000" cy="16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2"/>
              <p:cNvSpPr txBox="1"/>
              <p:nvPr/>
            </p:nvSpPr>
            <p:spPr>
              <a:xfrm>
                <a:off x="3571151" y="4759125"/>
                <a:ext cx="18741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Seo et al. </a:t>
                </a:r>
                <a:r>
                  <a:rPr i="1" lang="en" sz="1000"/>
                  <a:t>Nat. Comm.</a:t>
                </a:r>
                <a:r>
                  <a:rPr lang="en" sz="1000"/>
                  <a:t> 2015</a:t>
                </a:r>
                <a:endParaRPr sz="1000"/>
              </a:p>
            </p:txBody>
          </p:sp>
        </p:grpSp>
        <p:cxnSp>
          <p:nvCxnSpPr>
            <p:cNvPr id="123" name="Google Shape;123;p22"/>
            <p:cNvCxnSpPr/>
            <p:nvPr/>
          </p:nvCxnSpPr>
          <p:spPr>
            <a:xfrm rot="10800000">
              <a:off x="3409900" y="3413775"/>
              <a:ext cx="287400" cy="402300"/>
            </a:xfrm>
            <a:prstGeom prst="straightConnector1">
              <a:avLst/>
            </a:prstGeom>
            <a:noFill/>
            <a:ln cap="flat" cmpd="sng" w="28575">
              <a:solidFill>
                <a:srgbClr val="000000"/>
              </a:solidFill>
              <a:prstDash val="solid"/>
              <a:round/>
              <a:headEnd len="med" w="med" type="none"/>
              <a:tailEnd len="med" w="med" type="triangle"/>
            </a:ln>
          </p:spPr>
        </p:cxnSp>
      </p:grpSp>
      <p:grpSp>
        <p:nvGrpSpPr>
          <p:cNvPr id="124" name="Google Shape;124;p22"/>
          <p:cNvGrpSpPr/>
          <p:nvPr/>
        </p:nvGrpSpPr>
        <p:grpSpPr>
          <a:xfrm>
            <a:off x="3088925" y="650650"/>
            <a:ext cx="2029814" cy="1420100"/>
            <a:chOff x="3088925" y="650650"/>
            <a:chExt cx="2029814" cy="1420100"/>
          </a:xfrm>
        </p:grpSpPr>
        <p:grpSp>
          <p:nvGrpSpPr>
            <p:cNvPr id="125" name="Google Shape;125;p22"/>
            <p:cNvGrpSpPr/>
            <p:nvPr/>
          </p:nvGrpSpPr>
          <p:grpSpPr>
            <a:xfrm>
              <a:off x="3088925" y="650650"/>
              <a:ext cx="2029814" cy="1420100"/>
              <a:chOff x="3088925" y="650650"/>
              <a:chExt cx="2029814" cy="1420100"/>
            </a:xfrm>
          </p:grpSpPr>
          <p:pic>
            <p:nvPicPr>
              <p:cNvPr id="126" name="Google Shape;126;p22"/>
              <p:cNvPicPr preferRelativeResize="0"/>
              <p:nvPr/>
            </p:nvPicPr>
            <p:blipFill>
              <a:blip r:embed="rId5">
                <a:alphaModFix/>
              </a:blip>
              <a:stretch>
                <a:fillRect/>
              </a:stretch>
            </p:blipFill>
            <p:spPr>
              <a:xfrm>
                <a:off x="4025262" y="650650"/>
                <a:ext cx="1093476" cy="1420100"/>
              </a:xfrm>
              <a:prstGeom prst="rect">
                <a:avLst/>
              </a:prstGeom>
              <a:noFill/>
              <a:ln>
                <a:noFill/>
              </a:ln>
            </p:spPr>
          </p:pic>
          <p:cxnSp>
            <p:nvCxnSpPr>
              <p:cNvPr id="127" name="Google Shape;127;p22"/>
              <p:cNvCxnSpPr/>
              <p:nvPr/>
            </p:nvCxnSpPr>
            <p:spPr>
              <a:xfrm flipH="1">
                <a:off x="3088925" y="1451100"/>
                <a:ext cx="546000" cy="158100"/>
              </a:xfrm>
              <a:prstGeom prst="straightConnector1">
                <a:avLst/>
              </a:prstGeom>
              <a:noFill/>
              <a:ln cap="flat" cmpd="sng" w="28575">
                <a:solidFill>
                  <a:srgbClr val="000000"/>
                </a:solidFill>
                <a:prstDash val="solid"/>
                <a:round/>
                <a:headEnd len="med" w="med" type="none"/>
                <a:tailEnd len="med" w="med" type="triangle"/>
              </a:ln>
            </p:spPr>
          </p:cxnSp>
        </p:grpSp>
        <p:sp>
          <p:nvSpPr>
            <p:cNvPr id="128" name="Google Shape;128;p22"/>
            <p:cNvSpPr/>
            <p:nvPr/>
          </p:nvSpPr>
          <p:spPr>
            <a:xfrm>
              <a:off x="3721125" y="1020075"/>
              <a:ext cx="359208" cy="510030"/>
            </a:xfrm>
            <a:prstGeom prst="lightningBol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22"/>
          <p:cNvGrpSpPr/>
          <p:nvPr/>
        </p:nvGrpSpPr>
        <p:grpSpPr>
          <a:xfrm>
            <a:off x="5586499" y="1243577"/>
            <a:ext cx="3100307" cy="2161475"/>
            <a:chOff x="5586499" y="1243577"/>
            <a:chExt cx="3100307" cy="2161475"/>
          </a:xfrm>
        </p:grpSpPr>
        <p:pic>
          <p:nvPicPr>
            <p:cNvPr id="130" name="Google Shape;130;p22"/>
            <p:cNvPicPr preferRelativeResize="0"/>
            <p:nvPr/>
          </p:nvPicPr>
          <p:blipFill>
            <a:blip r:embed="rId6">
              <a:alphaModFix/>
            </a:blip>
            <a:stretch>
              <a:fillRect/>
            </a:stretch>
          </p:blipFill>
          <p:spPr>
            <a:xfrm>
              <a:off x="7283375" y="1243577"/>
              <a:ext cx="1403432" cy="2161475"/>
            </a:xfrm>
            <a:prstGeom prst="rect">
              <a:avLst/>
            </a:prstGeom>
            <a:noFill/>
            <a:ln>
              <a:noFill/>
            </a:ln>
          </p:spPr>
        </p:pic>
        <p:cxnSp>
          <p:nvCxnSpPr>
            <p:cNvPr id="131" name="Google Shape;131;p22"/>
            <p:cNvCxnSpPr/>
            <p:nvPr/>
          </p:nvCxnSpPr>
          <p:spPr>
            <a:xfrm>
              <a:off x="5586499" y="2584875"/>
              <a:ext cx="1482300" cy="0"/>
            </a:xfrm>
            <a:prstGeom prst="straightConnector1">
              <a:avLst/>
            </a:prstGeom>
            <a:noFill/>
            <a:ln cap="flat" cmpd="sng" w="28575">
              <a:solidFill>
                <a:srgbClr val="000000"/>
              </a:solidFill>
              <a:prstDash val="solid"/>
              <a:round/>
              <a:headEnd len="med" w="med" type="none"/>
              <a:tailEnd len="med" w="med" type="triangle"/>
            </a:ln>
          </p:spPr>
        </p:cxnSp>
      </p:grpSp>
      <p:grpSp>
        <p:nvGrpSpPr>
          <p:cNvPr id="132" name="Google Shape;132;p22"/>
          <p:cNvGrpSpPr/>
          <p:nvPr/>
        </p:nvGrpSpPr>
        <p:grpSpPr>
          <a:xfrm>
            <a:off x="5118750" y="815025"/>
            <a:ext cx="2179750" cy="1091350"/>
            <a:chOff x="5118750" y="815025"/>
            <a:chExt cx="2179750" cy="1091350"/>
          </a:xfrm>
        </p:grpSpPr>
        <p:pic>
          <p:nvPicPr>
            <p:cNvPr id="133" name="Google Shape;133;p22"/>
            <p:cNvPicPr preferRelativeResize="0"/>
            <p:nvPr/>
          </p:nvPicPr>
          <p:blipFill>
            <a:blip r:embed="rId7">
              <a:alphaModFix/>
            </a:blip>
            <a:stretch>
              <a:fillRect/>
            </a:stretch>
          </p:blipFill>
          <p:spPr>
            <a:xfrm>
              <a:off x="5762550" y="815025"/>
              <a:ext cx="1091350" cy="1091350"/>
            </a:xfrm>
            <a:prstGeom prst="rect">
              <a:avLst/>
            </a:prstGeom>
            <a:noFill/>
            <a:ln>
              <a:noFill/>
            </a:ln>
          </p:spPr>
        </p:pic>
        <p:cxnSp>
          <p:nvCxnSpPr>
            <p:cNvPr id="134" name="Google Shape;134;p22"/>
            <p:cNvCxnSpPr>
              <a:endCxn id="133" idx="3"/>
            </p:cNvCxnSpPr>
            <p:nvPr/>
          </p:nvCxnSpPr>
          <p:spPr>
            <a:xfrm rot="10800000">
              <a:off x="6853900" y="1360700"/>
              <a:ext cx="444600" cy="536400"/>
            </a:xfrm>
            <a:prstGeom prst="straightConnector1">
              <a:avLst/>
            </a:prstGeom>
            <a:noFill/>
            <a:ln cap="flat" cmpd="sng" w="28575">
              <a:solidFill>
                <a:srgbClr val="000000"/>
              </a:solidFill>
              <a:prstDash val="solid"/>
              <a:round/>
              <a:headEnd len="med" w="med" type="none"/>
              <a:tailEnd len="med" w="med" type="triangle"/>
            </a:ln>
          </p:spPr>
        </p:cxnSp>
        <p:cxnSp>
          <p:nvCxnSpPr>
            <p:cNvPr id="135" name="Google Shape;135;p22"/>
            <p:cNvCxnSpPr>
              <a:stCxn id="133" idx="1"/>
              <a:endCxn id="126" idx="3"/>
            </p:cNvCxnSpPr>
            <p:nvPr/>
          </p:nvCxnSpPr>
          <p:spPr>
            <a:xfrm rot="10800000">
              <a:off x="5118750" y="1360700"/>
              <a:ext cx="643800" cy="0"/>
            </a:xfrm>
            <a:prstGeom prst="straightConnector1">
              <a:avLst/>
            </a:prstGeom>
            <a:noFill/>
            <a:ln cap="flat" cmpd="sng" w="28575">
              <a:solidFill>
                <a:srgbClr val="000000"/>
              </a:solidFill>
              <a:prstDash val="solid"/>
              <a:round/>
              <a:headEnd len="med" w="med" type="none"/>
              <a:tailEnd len="med" w="med" type="triangle"/>
            </a:ln>
          </p:spPr>
        </p:cxnSp>
      </p:grpSp>
      <p:grpSp>
        <p:nvGrpSpPr>
          <p:cNvPr id="136" name="Google Shape;136;p22"/>
          <p:cNvGrpSpPr/>
          <p:nvPr/>
        </p:nvGrpSpPr>
        <p:grpSpPr>
          <a:xfrm>
            <a:off x="6623450" y="3491250"/>
            <a:ext cx="1698925" cy="1290775"/>
            <a:chOff x="6623450" y="3491250"/>
            <a:chExt cx="1698925" cy="1290775"/>
          </a:xfrm>
        </p:grpSpPr>
        <p:pic>
          <p:nvPicPr>
            <p:cNvPr id="137" name="Google Shape;137;p22"/>
            <p:cNvPicPr preferRelativeResize="0"/>
            <p:nvPr/>
          </p:nvPicPr>
          <p:blipFill>
            <a:blip r:embed="rId8">
              <a:alphaModFix/>
            </a:blip>
            <a:stretch>
              <a:fillRect/>
            </a:stretch>
          </p:blipFill>
          <p:spPr>
            <a:xfrm>
              <a:off x="7231025" y="3690675"/>
              <a:ext cx="1091350" cy="1091350"/>
            </a:xfrm>
            <a:prstGeom prst="rect">
              <a:avLst/>
            </a:prstGeom>
            <a:noFill/>
            <a:ln>
              <a:noFill/>
            </a:ln>
          </p:spPr>
        </p:pic>
        <p:cxnSp>
          <p:nvCxnSpPr>
            <p:cNvPr id="138" name="Google Shape;138;p22"/>
            <p:cNvCxnSpPr/>
            <p:nvPr/>
          </p:nvCxnSpPr>
          <p:spPr>
            <a:xfrm flipH="1">
              <a:off x="7973975" y="3491250"/>
              <a:ext cx="215400" cy="387900"/>
            </a:xfrm>
            <a:prstGeom prst="straightConnector1">
              <a:avLst/>
            </a:prstGeom>
            <a:noFill/>
            <a:ln cap="flat" cmpd="sng" w="28575">
              <a:solidFill>
                <a:srgbClr val="000000"/>
              </a:solidFill>
              <a:prstDash val="solid"/>
              <a:round/>
              <a:headEnd len="med" w="med" type="none"/>
              <a:tailEnd len="med" w="med" type="triangle"/>
            </a:ln>
          </p:spPr>
        </p:cxnSp>
        <p:cxnSp>
          <p:nvCxnSpPr>
            <p:cNvPr id="139" name="Google Shape;139;p22"/>
            <p:cNvCxnSpPr/>
            <p:nvPr/>
          </p:nvCxnSpPr>
          <p:spPr>
            <a:xfrm rot="10800000">
              <a:off x="6623450" y="4195425"/>
              <a:ext cx="603300" cy="0"/>
            </a:xfrm>
            <a:prstGeom prst="straightConnector1">
              <a:avLst/>
            </a:prstGeom>
            <a:noFill/>
            <a:ln cap="flat" cmpd="sng" w="28575">
              <a:solidFill>
                <a:srgbClr val="000000"/>
              </a:solidFill>
              <a:prstDash val="solid"/>
              <a:round/>
              <a:headEnd len="med" w="med" type="none"/>
              <a:tailEnd len="med" w="med" type="triangle"/>
            </a:ln>
          </p:spPr>
        </p:cxnSp>
      </p:grpSp>
      <p:grpSp>
        <p:nvGrpSpPr>
          <p:cNvPr id="140" name="Google Shape;140;p22"/>
          <p:cNvGrpSpPr/>
          <p:nvPr/>
        </p:nvGrpSpPr>
        <p:grpSpPr>
          <a:xfrm>
            <a:off x="1876185" y="1249950"/>
            <a:ext cx="1442665" cy="1219126"/>
            <a:chOff x="1876185" y="1249950"/>
            <a:chExt cx="1442665" cy="1219126"/>
          </a:xfrm>
        </p:grpSpPr>
        <p:pic>
          <p:nvPicPr>
            <p:cNvPr id="141" name="Google Shape;141;p22"/>
            <p:cNvPicPr preferRelativeResize="0"/>
            <p:nvPr/>
          </p:nvPicPr>
          <p:blipFill rotWithShape="1">
            <a:blip r:embed="rId3">
              <a:alphaModFix/>
            </a:blip>
            <a:srcRect b="80439" l="15596" r="71289" t="17427"/>
            <a:stretch/>
          </p:blipFill>
          <p:spPr>
            <a:xfrm>
              <a:off x="2036900" y="2298775"/>
              <a:ext cx="1278699" cy="170301"/>
            </a:xfrm>
            <a:prstGeom prst="rect">
              <a:avLst/>
            </a:prstGeom>
            <a:noFill/>
            <a:ln>
              <a:noFill/>
            </a:ln>
          </p:spPr>
        </p:pic>
        <p:pic>
          <p:nvPicPr>
            <p:cNvPr id="142" name="Google Shape;142;p22"/>
            <p:cNvPicPr preferRelativeResize="0"/>
            <p:nvPr/>
          </p:nvPicPr>
          <p:blipFill rotWithShape="1">
            <a:blip r:embed="rId9">
              <a:alphaModFix/>
            </a:blip>
            <a:srcRect b="41470" l="72924" r="2661" t="35307"/>
            <a:stretch/>
          </p:blipFill>
          <p:spPr>
            <a:xfrm>
              <a:off x="1876185" y="1249950"/>
              <a:ext cx="1442665" cy="113502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6"/>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Characterization of uncharacterized TFs</a:t>
            </a:r>
            <a:endParaRPr/>
          </a:p>
        </p:txBody>
      </p:sp>
      <p:pic>
        <p:nvPicPr>
          <p:cNvPr id="786" name="Google Shape;786;p76"/>
          <p:cNvPicPr preferRelativeResize="0"/>
          <p:nvPr/>
        </p:nvPicPr>
        <p:blipFill>
          <a:blip r:embed="rId3">
            <a:alphaModFix/>
          </a:blip>
          <a:stretch>
            <a:fillRect/>
          </a:stretch>
        </p:blipFill>
        <p:spPr>
          <a:xfrm>
            <a:off x="152400" y="700903"/>
            <a:ext cx="4527511" cy="3981297"/>
          </a:xfrm>
          <a:prstGeom prst="rect">
            <a:avLst/>
          </a:prstGeom>
          <a:noFill/>
          <a:ln>
            <a:noFill/>
          </a:ln>
        </p:spPr>
      </p:pic>
      <p:pic>
        <p:nvPicPr>
          <p:cNvPr id="787" name="Google Shape;787;p76"/>
          <p:cNvPicPr preferRelativeResize="0"/>
          <p:nvPr/>
        </p:nvPicPr>
        <p:blipFill rotWithShape="1">
          <a:blip r:embed="rId4">
            <a:alphaModFix/>
          </a:blip>
          <a:srcRect b="54619" l="0" r="0" t="0"/>
          <a:stretch/>
        </p:blipFill>
        <p:spPr>
          <a:xfrm>
            <a:off x="4899800" y="3824800"/>
            <a:ext cx="3787000" cy="857400"/>
          </a:xfrm>
          <a:prstGeom prst="rect">
            <a:avLst/>
          </a:prstGeom>
          <a:noFill/>
          <a:ln>
            <a:noFill/>
          </a:ln>
        </p:spPr>
      </p:pic>
      <p:pic>
        <p:nvPicPr>
          <p:cNvPr id="788" name="Google Shape;788;p76"/>
          <p:cNvPicPr preferRelativeResize="0"/>
          <p:nvPr/>
        </p:nvPicPr>
        <p:blipFill>
          <a:blip r:embed="rId5">
            <a:alphaModFix/>
          </a:blip>
          <a:stretch>
            <a:fillRect/>
          </a:stretch>
        </p:blipFill>
        <p:spPr>
          <a:xfrm>
            <a:off x="4929486" y="700903"/>
            <a:ext cx="3727637" cy="2662598"/>
          </a:xfrm>
          <a:prstGeom prst="rect">
            <a:avLst/>
          </a:prstGeom>
          <a:noFill/>
          <a:ln>
            <a:noFill/>
          </a:ln>
        </p:spPr>
      </p:pic>
      <p:sp>
        <p:nvSpPr>
          <p:cNvPr id="789" name="Google Shape;789;p76"/>
          <p:cNvSpPr/>
          <p:nvPr/>
        </p:nvSpPr>
        <p:spPr>
          <a:xfrm>
            <a:off x="513525" y="4472600"/>
            <a:ext cx="3462000" cy="248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descr="Image result for sporulation bacillus subtilis" id="794" name="Google Shape;794;p77"/>
          <p:cNvPicPr preferRelativeResize="0"/>
          <p:nvPr/>
        </p:nvPicPr>
        <p:blipFill>
          <a:blip r:embed="rId3">
            <a:alphaModFix/>
          </a:blip>
          <a:stretch>
            <a:fillRect/>
          </a:stretch>
        </p:blipFill>
        <p:spPr>
          <a:xfrm>
            <a:off x="21225" y="1143000"/>
            <a:ext cx="3988675" cy="3461550"/>
          </a:xfrm>
          <a:prstGeom prst="rect">
            <a:avLst/>
          </a:prstGeom>
          <a:noFill/>
          <a:ln>
            <a:noFill/>
          </a:ln>
        </p:spPr>
      </p:pic>
      <p:sp>
        <p:nvSpPr>
          <p:cNvPr id="795" name="Google Shape;795;p77"/>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Sporulation</a:t>
            </a:r>
            <a:endParaRPr/>
          </a:p>
        </p:txBody>
      </p:sp>
      <p:pic>
        <p:nvPicPr>
          <p:cNvPr id="796" name="Google Shape;796;p77"/>
          <p:cNvPicPr preferRelativeResize="0"/>
          <p:nvPr/>
        </p:nvPicPr>
        <p:blipFill rotWithShape="1">
          <a:blip r:embed="rId4">
            <a:alphaModFix/>
          </a:blip>
          <a:srcRect b="69562" l="7255" r="36016" t="8969"/>
          <a:stretch/>
        </p:blipFill>
        <p:spPr>
          <a:xfrm>
            <a:off x="3932525" y="693325"/>
            <a:ext cx="5211473" cy="1972298"/>
          </a:xfrm>
          <a:prstGeom prst="rect">
            <a:avLst/>
          </a:prstGeom>
          <a:noFill/>
          <a:ln>
            <a:noFill/>
          </a:ln>
        </p:spPr>
      </p:pic>
      <p:pic>
        <p:nvPicPr>
          <p:cNvPr id="797" name="Google Shape;797;p77"/>
          <p:cNvPicPr preferRelativeResize="0"/>
          <p:nvPr/>
        </p:nvPicPr>
        <p:blipFill rotWithShape="1">
          <a:blip r:embed="rId5">
            <a:alphaModFix/>
          </a:blip>
          <a:srcRect b="70728" l="62994" r="9998" t="9868"/>
          <a:stretch/>
        </p:blipFill>
        <p:spPr>
          <a:xfrm>
            <a:off x="5208950" y="2940150"/>
            <a:ext cx="2487502" cy="178707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8"/>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Regulator Expression</a:t>
            </a:r>
            <a:endParaRPr/>
          </a:p>
        </p:txBody>
      </p:sp>
      <p:sp>
        <p:nvSpPr>
          <p:cNvPr id="803" name="Google Shape;803;p78"/>
          <p:cNvSpPr txBox="1"/>
          <p:nvPr>
            <p:ph idx="1" type="body"/>
          </p:nvPr>
        </p:nvSpPr>
        <p:spPr>
          <a:xfrm>
            <a:off x="457200" y="3591025"/>
            <a:ext cx="8229600" cy="13851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F: Decreased degradation of short RNAs in biofilms?</a:t>
            </a:r>
            <a:endParaRPr/>
          </a:p>
        </p:txBody>
      </p:sp>
      <p:pic>
        <p:nvPicPr>
          <p:cNvPr id="804" name="Google Shape;804;p78"/>
          <p:cNvPicPr preferRelativeResize="0"/>
          <p:nvPr/>
        </p:nvPicPr>
        <p:blipFill rotWithShape="1">
          <a:blip r:embed="rId3">
            <a:alphaModFix/>
          </a:blip>
          <a:srcRect b="51608" l="52707" r="16416" t="2561"/>
          <a:stretch/>
        </p:blipFill>
        <p:spPr>
          <a:xfrm>
            <a:off x="118475" y="1080962"/>
            <a:ext cx="2823302" cy="2328150"/>
          </a:xfrm>
          <a:prstGeom prst="rect">
            <a:avLst/>
          </a:prstGeom>
          <a:noFill/>
          <a:ln>
            <a:noFill/>
          </a:ln>
        </p:spPr>
      </p:pic>
      <p:pic>
        <p:nvPicPr>
          <p:cNvPr id="805" name="Google Shape;805;p78"/>
          <p:cNvPicPr preferRelativeResize="0"/>
          <p:nvPr/>
        </p:nvPicPr>
        <p:blipFill rotWithShape="1">
          <a:blip r:embed="rId4">
            <a:alphaModFix/>
          </a:blip>
          <a:srcRect b="10978" l="9353" r="22817" t="47150"/>
          <a:stretch/>
        </p:blipFill>
        <p:spPr>
          <a:xfrm>
            <a:off x="2941775" y="1181487"/>
            <a:ext cx="6202224" cy="21271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9"/>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Transcriptional Reorganization</a:t>
            </a:r>
            <a:endParaRPr/>
          </a:p>
        </p:txBody>
      </p:sp>
      <p:pic>
        <p:nvPicPr>
          <p:cNvPr id="811" name="Google Shape;811;p79"/>
          <p:cNvPicPr preferRelativeResize="0"/>
          <p:nvPr/>
        </p:nvPicPr>
        <p:blipFill rotWithShape="1">
          <a:blip r:embed="rId3">
            <a:alphaModFix/>
          </a:blip>
          <a:srcRect b="6571" l="0" r="0" t="5693"/>
          <a:stretch/>
        </p:blipFill>
        <p:spPr>
          <a:xfrm>
            <a:off x="2234050" y="660800"/>
            <a:ext cx="4675901" cy="4512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0"/>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Sporulation i-modulons: Progress Tracking</a:t>
            </a:r>
            <a:endParaRPr/>
          </a:p>
        </p:txBody>
      </p:sp>
      <p:pic>
        <p:nvPicPr>
          <p:cNvPr id="817" name="Google Shape;817;p80"/>
          <p:cNvPicPr preferRelativeResize="0"/>
          <p:nvPr/>
        </p:nvPicPr>
        <p:blipFill rotWithShape="1">
          <a:blip r:embed="rId3">
            <a:alphaModFix/>
          </a:blip>
          <a:srcRect b="9185" l="0" r="0" t="49697"/>
          <a:stretch/>
        </p:blipFill>
        <p:spPr>
          <a:xfrm>
            <a:off x="152400" y="1097597"/>
            <a:ext cx="8580278" cy="3527798"/>
          </a:xfrm>
          <a:prstGeom prst="rect">
            <a:avLst/>
          </a:prstGeom>
          <a:noFill/>
          <a:ln>
            <a:noFill/>
          </a:ln>
        </p:spPr>
      </p:pic>
      <p:sp>
        <p:nvSpPr>
          <p:cNvPr id="818" name="Google Shape;818;p80"/>
          <p:cNvSpPr/>
          <p:nvPr/>
        </p:nvSpPr>
        <p:spPr>
          <a:xfrm>
            <a:off x="2725675" y="857400"/>
            <a:ext cx="1516800" cy="42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t>RNAseq Analysis Methods</a:t>
            </a:r>
            <a:endParaRPr sz="2200"/>
          </a:p>
        </p:txBody>
      </p:sp>
      <p:sp>
        <p:nvSpPr>
          <p:cNvPr id="148" name="Google Shape;148;p23"/>
          <p:cNvSpPr txBox="1"/>
          <p:nvPr>
            <p:ph idx="1" type="body"/>
          </p:nvPr>
        </p:nvSpPr>
        <p:spPr>
          <a:xfrm>
            <a:off x="311700" y="1152475"/>
            <a:ext cx="5348400" cy="3386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Traditional: Differentially expressed genes (DEGs)</a:t>
            </a:r>
            <a:endParaRPr sz="1600"/>
          </a:p>
          <a:p>
            <a:pPr indent="-330200" lvl="1" marL="914400" rtl="0" algn="l">
              <a:spcBef>
                <a:spcPts val="0"/>
              </a:spcBef>
              <a:spcAft>
                <a:spcPts val="0"/>
              </a:spcAft>
              <a:buSzPts val="1600"/>
              <a:buChar char="○"/>
            </a:pPr>
            <a:r>
              <a:rPr lang="en" sz="1600"/>
              <a:t>Statistical comparison for each gene</a:t>
            </a:r>
            <a:endParaRPr sz="1600"/>
          </a:p>
          <a:p>
            <a:pPr indent="-330200" lvl="1" marL="914400" rtl="0" algn="l">
              <a:spcBef>
                <a:spcPts val="0"/>
              </a:spcBef>
              <a:spcAft>
                <a:spcPts val="0"/>
              </a:spcAft>
              <a:buSzPts val="1600"/>
              <a:buChar char="○"/>
            </a:pPr>
            <a:r>
              <a:rPr lang="en" sz="1600"/>
              <a:t>Result = thousands of p-values; no inherent structure</a:t>
            </a:r>
            <a:endParaRPr sz="1600"/>
          </a:p>
          <a:p>
            <a:pPr indent="-330200" lvl="0" marL="457200" rtl="0" algn="l">
              <a:spcBef>
                <a:spcPts val="0"/>
              </a:spcBef>
              <a:spcAft>
                <a:spcPts val="0"/>
              </a:spcAft>
              <a:buSzPts val="1600"/>
              <a:buChar char="●"/>
            </a:pPr>
            <a:r>
              <a:rPr lang="en" sz="1600"/>
              <a:t>Network-based models (e.g. </a:t>
            </a:r>
            <a:r>
              <a:rPr lang="en" sz="1600" u="sng">
                <a:solidFill>
                  <a:schemeClr val="hlink"/>
                </a:solidFill>
                <a:hlinkClick r:id="rId3"/>
              </a:rPr>
              <a:t>NCA</a:t>
            </a:r>
            <a:r>
              <a:rPr lang="en" sz="1600"/>
              <a:t>)</a:t>
            </a:r>
            <a:endParaRPr sz="1600"/>
          </a:p>
          <a:p>
            <a:pPr indent="-330200" lvl="1" marL="914400" rtl="0" algn="l">
              <a:spcBef>
                <a:spcPts val="0"/>
              </a:spcBef>
              <a:spcAft>
                <a:spcPts val="0"/>
              </a:spcAft>
              <a:buSzPts val="1600"/>
              <a:buChar char="○"/>
            </a:pPr>
            <a:r>
              <a:rPr lang="en" sz="1600"/>
              <a:t>Encode the known TRN and learn parameters </a:t>
            </a:r>
            <a:endParaRPr sz="1600"/>
          </a:p>
          <a:p>
            <a:pPr indent="-330200" lvl="1" marL="914400" rtl="0" algn="l">
              <a:spcBef>
                <a:spcPts val="0"/>
              </a:spcBef>
              <a:spcAft>
                <a:spcPts val="0"/>
              </a:spcAft>
              <a:buSzPts val="1600"/>
              <a:buChar char="○"/>
            </a:pPr>
            <a:r>
              <a:rPr lang="en" sz="1600"/>
              <a:t>Requires </a:t>
            </a:r>
            <a:r>
              <a:rPr i="1" lang="en" sz="1600"/>
              <a:t>a priori</a:t>
            </a:r>
            <a:r>
              <a:rPr lang="en" sz="1600"/>
              <a:t> knowledge, and biases towards it</a:t>
            </a:r>
            <a:endParaRPr sz="1600"/>
          </a:p>
          <a:p>
            <a:pPr indent="-330200" lvl="0" marL="457200" rtl="0" algn="l">
              <a:spcBef>
                <a:spcPts val="0"/>
              </a:spcBef>
              <a:spcAft>
                <a:spcPts val="0"/>
              </a:spcAft>
              <a:buSzPts val="1600"/>
              <a:buChar char="●"/>
            </a:pPr>
            <a:r>
              <a:rPr lang="en" sz="1600"/>
              <a:t>Unsupervised machine learning</a:t>
            </a:r>
            <a:endParaRPr sz="1600"/>
          </a:p>
          <a:p>
            <a:pPr indent="-330200" lvl="1" marL="914400" rtl="0" algn="l">
              <a:spcBef>
                <a:spcPts val="0"/>
              </a:spcBef>
              <a:spcAft>
                <a:spcPts val="0"/>
              </a:spcAft>
              <a:buSzPts val="1600"/>
              <a:buChar char="○"/>
            </a:pPr>
            <a:r>
              <a:rPr lang="en" sz="1600"/>
              <a:t>Clustering</a:t>
            </a:r>
            <a:endParaRPr sz="1600"/>
          </a:p>
          <a:p>
            <a:pPr indent="-330200" lvl="1" marL="914400" rtl="0" algn="l">
              <a:spcBef>
                <a:spcPts val="0"/>
              </a:spcBef>
              <a:spcAft>
                <a:spcPts val="0"/>
              </a:spcAft>
              <a:buSzPts val="1600"/>
              <a:buChar char="○"/>
            </a:pPr>
            <a:r>
              <a:rPr lang="en" sz="1600"/>
              <a:t>Visualization methods: tSNE, UMAP</a:t>
            </a:r>
            <a:endParaRPr sz="1600"/>
          </a:p>
          <a:p>
            <a:pPr indent="-330200" lvl="1" marL="914400" rtl="0" algn="l">
              <a:spcBef>
                <a:spcPts val="0"/>
              </a:spcBef>
              <a:spcAft>
                <a:spcPts val="0"/>
              </a:spcAft>
              <a:buSzPts val="1600"/>
              <a:buChar char="○"/>
            </a:pPr>
            <a:r>
              <a:rPr lang="en" sz="1600"/>
              <a:t>Matrix decomposition</a:t>
            </a:r>
            <a:endParaRPr sz="1600"/>
          </a:p>
          <a:p>
            <a:pPr indent="-330200" lvl="2" marL="1371600" rtl="0" algn="l">
              <a:spcBef>
                <a:spcPts val="0"/>
              </a:spcBef>
              <a:spcAft>
                <a:spcPts val="0"/>
              </a:spcAft>
              <a:buSzPts val="1600"/>
              <a:buChar char="■"/>
            </a:pPr>
            <a:r>
              <a:rPr lang="en" sz="1600"/>
              <a:t>Best method = ICA </a:t>
            </a:r>
            <a:r>
              <a:rPr lang="en" sz="1600" u="sng">
                <a:solidFill>
                  <a:schemeClr val="hlink"/>
                </a:solidFill>
                <a:hlinkClick r:id="rId4"/>
              </a:rPr>
              <a:t>[source]</a:t>
            </a:r>
            <a:endParaRPr sz="1600"/>
          </a:p>
        </p:txBody>
      </p:sp>
      <p:pic>
        <p:nvPicPr>
          <p:cNvPr id="149" name="Google Shape;149;p23"/>
          <p:cNvPicPr preferRelativeResize="0"/>
          <p:nvPr/>
        </p:nvPicPr>
        <p:blipFill>
          <a:blip r:embed="rId5">
            <a:alphaModFix/>
          </a:blip>
          <a:stretch>
            <a:fillRect/>
          </a:stretch>
        </p:blipFill>
        <p:spPr>
          <a:xfrm>
            <a:off x="5994475" y="89425"/>
            <a:ext cx="2920925" cy="1969050"/>
          </a:xfrm>
          <a:prstGeom prst="rect">
            <a:avLst/>
          </a:prstGeom>
          <a:noFill/>
          <a:ln>
            <a:noFill/>
          </a:ln>
        </p:spPr>
      </p:pic>
      <p:pic>
        <p:nvPicPr>
          <p:cNvPr id="150" name="Google Shape;150;p23"/>
          <p:cNvPicPr preferRelativeResize="0"/>
          <p:nvPr/>
        </p:nvPicPr>
        <p:blipFill>
          <a:blip r:embed="rId6">
            <a:alphaModFix/>
          </a:blip>
          <a:stretch>
            <a:fillRect/>
          </a:stretch>
        </p:blipFill>
        <p:spPr>
          <a:xfrm>
            <a:off x="5779695" y="2168925"/>
            <a:ext cx="3135704" cy="289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Matrix Decomposition: Basics</a:t>
            </a:r>
            <a:endParaRPr/>
          </a:p>
        </p:txBody>
      </p:sp>
      <p:pic>
        <p:nvPicPr>
          <p:cNvPr id="156" name="Google Shape;156;p24"/>
          <p:cNvPicPr preferRelativeResize="0"/>
          <p:nvPr/>
        </p:nvPicPr>
        <p:blipFill rotWithShape="1">
          <a:blip r:embed="rId3">
            <a:alphaModFix/>
          </a:blip>
          <a:srcRect b="42522" l="0" r="0" t="0"/>
          <a:stretch/>
        </p:blipFill>
        <p:spPr>
          <a:xfrm>
            <a:off x="73594" y="1020971"/>
            <a:ext cx="4831165" cy="1681762"/>
          </a:xfrm>
          <a:prstGeom prst="rect">
            <a:avLst/>
          </a:prstGeom>
          <a:noFill/>
          <a:ln>
            <a:noFill/>
          </a:ln>
        </p:spPr>
      </p:pic>
      <p:pic>
        <p:nvPicPr>
          <p:cNvPr id="157" name="Google Shape;157;p24"/>
          <p:cNvPicPr preferRelativeResize="0"/>
          <p:nvPr/>
        </p:nvPicPr>
        <p:blipFill rotWithShape="1">
          <a:blip r:embed="rId3">
            <a:alphaModFix/>
          </a:blip>
          <a:srcRect b="0" l="4757" r="10280" t="57475"/>
          <a:stretch/>
        </p:blipFill>
        <p:spPr>
          <a:xfrm>
            <a:off x="4978775" y="1239725"/>
            <a:ext cx="3965750" cy="1244251"/>
          </a:xfrm>
          <a:prstGeom prst="rect">
            <a:avLst/>
          </a:prstGeom>
          <a:noFill/>
          <a:ln>
            <a:noFill/>
          </a:ln>
        </p:spPr>
      </p:pic>
      <p:grpSp>
        <p:nvGrpSpPr>
          <p:cNvPr id="158" name="Google Shape;158;p24"/>
          <p:cNvGrpSpPr/>
          <p:nvPr/>
        </p:nvGrpSpPr>
        <p:grpSpPr>
          <a:xfrm>
            <a:off x="861775" y="2637288"/>
            <a:ext cx="2953625" cy="533838"/>
            <a:chOff x="4951175" y="813738"/>
            <a:chExt cx="2953625" cy="533838"/>
          </a:xfrm>
        </p:grpSpPr>
        <p:sp>
          <p:nvSpPr>
            <p:cNvPr id="159" name="Google Shape;159;p24"/>
            <p:cNvSpPr txBox="1"/>
            <p:nvPr/>
          </p:nvSpPr>
          <p:spPr>
            <a:xfrm>
              <a:off x="6381400" y="813738"/>
              <a:ext cx="423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M</a:t>
              </a:r>
              <a:endParaRPr b="1" sz="2200"/>
            </a:p>
          </p:txBody>
        </p:sp>
        <p:sp>
          <p:nvSpPr>
            <p:cNvPr id="160" name="Google Shape;160;p24"/>
            <p:cNvSpPr txBox="1"/>
            <p:nvPr/>
          </p:nvSpPr>
          <p:spPr>
            <a:xfrm>
              <a:off x="7481500" y="813738"/>
              <a:ext cx="423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A</a:t>
              </a:r>
              <a:endParaRPr b="1" sz="2200"/>
            </a:p>
          </p:txBody>
        </p:sp>
        <p:sp>
          <p:nvSpPr>
            <p:cNvPr id="161" name="Google Shape;161;p24"/>
            <p:cNvSpPr txBox="1"/>
            <p:nvPr/>
          </p:nvSpPr>
          <p:spPr>
            <a:xfrm>
              <a:off x="4951175" y="813738"/>
              <a:ext cx="423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X</a:t>
              </a:r>
              <a:endParaRPr b="1" sz="2200"/>
            </a:p>
          </p:txBody>
        </p:sp>
        <p:sp>
          <p:nvSpPr>
            <p:cNvPr id="162" name="Google Shape;162;p24"/>
            <p:cNvSpPr txBox="1"/>
            <p:nvPr/>
          </p:nvSpPr>
          <p:spPr>
            <a:xfrm>
              <a:off x="5499225" y="824375"/>
              <a:ext cx="36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a:t>
              </a:r>
              <a:endParaRPr b="1" sz="2200"/>
            </a:p>
          </p:txBody>
        </p:sp>
        <p:sp>
          <p:nvSpPr>
            <p:cNvPr id="163" name="Google Shape;163;p24"/>
            <p:cNvSpPr txBox="1"/>
            <p:nvPr/>
          </p:nvSpPr>
          <p:spPr>
            <a:xfrm>
              <a:off x="6962050" y="867600"/>
              <a:ext cx="36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a:t>
              </a:r>
              <a:endParaRPr b="1" sz="1500"/>
            </a:p>
          </p:txBody>
        </p:sp>
      </p:grpSp>
      <p:sp>
        <p:nvSpPr>
          <p:cNvPr id="164" name="Google Shape;164;p24"/>
          <p:cNvSpPr txBox="1"/>
          <p:nvPr/>
        </p:nvSpPr>
        <p:spPr>
          <a:xfrm>
            <a:off x="4646550" y="2713913"/>
            <a:ext cx="4092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Adapted from Teschendorff et al. </a:t>
            </a:r>
            <a:r>
              <a:rPr i="1" lang="en" sz="1200"/>
              <a:t>PLoS Comp Biol.</a:t>
            </a:r>
            <a:r>
              <a:rPr lang="en" sz="1200"/>
              <a:t> (2007)</a:t>
            </a:r>
            <a:endParaRPr sz="1200"/>
          </a:p>
        </p:txBody>
      </p:sp>
      <p:sp>
        <p:nvSpPr>
          <p:cNvPr id="165" name="Google Shape;165;p24"/>
          <p:cNvSpPr txBox="1"/>
          <p:nvPr/>
        </p:nvSpPr>
        <p:spPr>
          <a:xfrm>
            <a:off x="478475" y="3133600"/>
            <a:ext cx="8466000" cy="1665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Create 2 matrices which multiply back to the original</a:t>
            </a:r>
            <a:endParaRPr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a:solidFill>
                  <a:schemeClr val="dk2"/>
                </a:solidFill>
              </a:rPr>
              <a:t>Many solutions; need to specify constraints &amp; objectives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PCA: Maximize explained variance by using uncorrelated components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ICA: Maximize statistical independence of components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NMF: Represent data using only are non-negative components</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5"/>
          <p:cNvPicPr preferRelativeResize="0"/>
          <p:nvPr/>
        </p:nvPicPr>
        <p:blipFill>
          <a:blip r:embed="rId3">
            <a:alphaModFix/>
          </a:blip>
          <a:stretch>
            <a:fillRect/>
          </a:stretch>
        </p:blipFill>
        <p:spPr>
          <a:xfrm>
            <a:off x="547049" y="764100"/>
            <a:ext cx="7721998" cy="3981500"/>
          </a:xfrm>
          <a:prstGeom prst="rect">
            <a:avLst/>
          </a:prstGeom>
          <a:noFill/>
          <a:ln>
            <a:noFill/>
          </a:ln>
        </p:spPr>
      </p:pic>
      <p:sp>
        <p:nvSpPr>
          <p:cNvPr id="171" name="Google Shape;171;p25"/>
          <p:cNvSpPr txBox="1"/>
          <p:nvPr>
            <p:ph type="title"/>
          </p:nvPr>
        </p:nvSpPr>
        <p:spPr>
          <a:xfrm>
            <a:off x="4572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Independent Component Analysis (ICA)</a:t>
            </a:r>
            <a:endParaRPr b="0"/>
          </a:p>
        </p:txBody>
      </p:sp>
      <p:pic>
        <p:nvPicPr>
          <p:cNvPr id="172" name="Google Shape;172;p25"/>
          <p:cNvPicPr preferRelativeResize="0"/>
          <p:nvPr/>
        </p:nvPicPr>
        <p:blipFill>
          <a:blip r:embed="rId4">
            <a:alphaModFix/>
          </a:blip>
          <a:stretch>
            <a:fillRect/>
          </a:stretch>
        </p:blipFill>
        <p:spPr>
          <a:xfrm>
            <a:off x="289950" y="1338350"/>
            <a:ext cx="874200" cy="800975"/>
          </a:xfrm>
          <a:prstGeom prst="rect">
            <a:avLst/>
          </a:prstGeom>
          <a:noFill/>
          <a:ln>
            <a:noFill/>
          </a:ln>
          <a:effectLst>
            <a:outerShdw blurRad="57150" rotWithShape="0" algn="bl" dir="5400000" dist="19050">
              <a:srgbClr val="000000">
                <a:alpha val="50000"/>
              </a:srgbClr>
            </a:outerShdw>
          </a:effectLst>
        </p:spPr>
      </p:pic>
      <p:pic>
        <p:nvPicPr>
          <p:cNvPr id="173" name="Google Shape;173;p25"/>
          <p:cNvPicPr preferRelativeResize="0"/>
          <p:nvPr/>
        </p:nvPicPr>
        <p:blipFill>
          <a:blip r:embed="rId5">
            <a:alphaModFix/>
          </a:blip>
          <a:stretch>
            <a:fillRect/>
          </a:stretch>
        </p:blipFill>
        <p:spPr>
          <a:xfrm>
            <a:off x="289953" y="3211921"/>
            <a:ext cx="854375" cy="1002521"/>
          </a:xfrm>
          <a:prstGeom prst="rect">
            <a:avLst/>
          </a:prstGeom>
          <a:noFill/>
          <a:ln>
            <a:noFill/>
          </a:ln>
          <a:effectLst>
            <a:outerShdw blurRad="57150" rotWithShape="0" algn="bl" dir="5400000" dist="19050">
              <a:srgbClr val="000000">
                <a:alpha val="50000"/>
              </a:srgbClr>
            </a:outerShdw>
          </a:effectLst>
        </p:spPr>
      </p:pic>
      <p:pic>
        <p:nvPicPr>
          <p:cNvPr id="174" name="Google Shape;174;p25"/>
          <p:cNvPicPr preferRelativeResize="0"/>
          <p:nvPr/>
        </p:nvPicPr>
        <p:blipFill>
          <a:blip r:embed="rId6">
            <a:alphaModFix/>
          </a:blip>
          <a:stretch>
            <a:fillRect/>
          </a:stretch>
        </p:blipFill>
        <p:spPr>
          <a:xfrm>
            <a:off x="289950" y="2239588"/>
            <a:ext cx="874200" cy="872052"/>
          </a:xfrm>
          <a:prstGeom prst="rect">
            <a:avLst/>
          </a:prstGeom>
          <a:noFill/>
          <a:ln>
            <a:noFill/>
          </a:ln>
          <a:effectLst>
            <a:outerShdw blurRad="57150" rotWithShape="0" algn="bl" dir="5400000" dist="19050">
              <a:srgbClr val="000000">
                <a:alpha val="50000"/>
              </a:srgbClr>
            </a:outerShdw>
          </a:effectLst>
        </p:spPr>
      </p:pic>
      <p:grpSp>
        <p:nvGrpSpPr>
          <p:cNvPr id="175" name="Google Shape;175;p25"/>
          <p:cNvGrpSpPr/>
          <p:nvPr/>
        </p:nvGrpSpPr>
        <p:grpSpPr>
          <a:xfrm>
            <a:off x="12" y="4750737"/>
            <a:ext cx="9143970" cy="392763"/>
            <a:chOff x="12" y="4750737"/>
            <a:chExt cx="9143970" cy="392763"/>
          </a:xfrm>
        </p:grpSpPr>
        <p:sp>
          <p:nvSpPr>
            <p:cNvPr id="176" name="Google Shape;176;p25"/>
            <p:cNvSpPr/>
            <p:nvPr/>
          </p:nvSpPr>
          <p:spPr>
            <a:xfrm>
              <a:off x="2382" y="4800600"/>
              <a:ext cx="9141600" cy="342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12" y="4750737"/>
              <a:ext cx="9141600" cy="480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me" id="178" name="Google Shape;178;p25"/>
            <p:cNvPicPr preferRelativeResize="0"/>
            <p:nvPr/>
          </p:nvPicPr>
          <p:blipFill rotWithShape="1">
            <a:blip r:embed="rId7">
              <a:alphaModFix/>
            </a:blip>
            <a:srcRect b="0" l="0" r="0" t="0"/>
            <a:stretch/>
          </p:blipFill>
          <p:spPr>
            <a:xfrm>
              <a:off x="63062" y="4823443"/>
              <a:ext cx="1605300" cy="315600"/>
            </a:xfrm>
            <a:prstGeom prst="rect">
              <a:avLst/>
            </a:prstGeom>
            <a:noFill/>
            <a:ln>
              <a:noFill/>
            </a:ln>
          </p:spPr>
        </p:pic>
        <p:pic>
          <p:nvPicPr>
            <p:cNvPr descr="UC San Diego logo" id="179" name="Google Shape;179;p25"/>
            <p:cNvPicPr preferRelativeResize="0"/>
            <p:nvPr/>
          </p:nvPicPr>
          <p:blipFill rotWithShape="1">
            <a:blip r:embed="rId8">
              <a:alphaModFix/>
            </a:blip>
            <a:srcRect b="0" l="0" r="0" t="0"/>
            <a:stretch/>
          </p:blipFill>
          <p:spPr>
            <a:xfrm>
              <a:off x="7815811" y="4867889"/>
              <a:ext cx="1261500" cy="2397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